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358" r:id="rId8"/>
    <p:sldId id="360" r:id="rId9"/>
    <p:sldId id="361" r:id="rId10"/>
    <p:sldId id="363" r:id="rId11"/>
    <p:sldId id="364" r:id="rId12"/>
    <p:sldId id="366" r:id="rId13"/>
    <p:sldId id="367" r:id="rId14"/>
    <p:sldId id="368" r:id="rId15"/>
    <p:sldId id="369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7" userDrawn="1">
          <p15:clr>
            <a:srgbClr val="A4A3A4"/>
          </p15:clr>
        </p15:guide>
        <p15:guide id="2" orient="horz" pos="1162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19F"/>
    <a:srgbClr val="CD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4" y="32"/>
      </p:cViewPr>
      <p:guideLst>
        <p:guide pos="597"/>
        <p:guide orient="horz" pos="1162"/>
        <p:guide orient="horz" pos="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5B38-2FD7-44ED-873D-02005C2C964E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C6765-90C9-4534-87B4-A1DB71886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5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9E9A6-7578-4240-9BC9-0E309584C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A61499-4D77-440D-8556-3765296D0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3DE93-5238-4FE7-9AE4-FDD14396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259C90-CF73-46E0-94D7-D846A164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B54FA-EAB7-4523-8A21-AB068129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7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EDB4C-2398-432E-9B3E-BDBEF87C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10A064-52AB-4B38-9AEC-BD327EB9D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FBB46-24C7-4FAB-AB4B-FF97C3D2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0A6D0-728D-420D-98BB-40477CD6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B4BD9-8DDA-48D9-8A33-CEBCC549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F515FE-63D5-428A-B69E-15B9CF0C3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90D62-2613-4D38-9A86-7C3E035C4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CBA5E-534D-493C-A8A0-D913F665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8CBE9-5803-48C5-9CE8-5B4692FA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60E74-E1CC-497D-9175-96382B95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7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CE2D5-2D3E-4699-995A-4B741CB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7A38E-2577-48A2-AD53-71EB07149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7AB351-F1DF-4F5E-A944-1FD114F8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30CC5-95C3-4ED9-97E4-6940B299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AA68EA-DD36-4CC6-A491-6B81EA08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9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0A22E-3B9F-4C3B-A8CD-764A734F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BA48C2-CCEC-4227-9892-4CDEE919E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568E5-B4BC-456B-A97E-660A0E73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246053-03C9-4E3F-8A11-B07DBC22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C5EA6-5ADA-477C-9C8A-DC05DC1D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39FFE-E020-4C41-AFEB-438AAD27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F29FC-E794-4803-9E47-6F70789F9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5A5AB1-E243-451C-832F-EBFA66930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044A1A-59CB-4455-B793-433EFAEC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33CC5A-E493-411E-A8FB-E31E882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CB536-402A-4B4D-A9E6-C15CBFEF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3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221BE-F2D7-4EA9-96F0-1C4C02F6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B00E5-F9ED-40BF-A557-830ED314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3A8CA7-E033-44A1-9EFE-ED6F5E4A5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4D2E0E-F93C-4A42-89DC-0D3C341AF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5A156C-D32E-4F7E-A460-3A5775E85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62B5B-E55C-46DB-B569-FF958479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5469AA-77CB-4DBD-B163-998A5E37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D9D07E-B8B8-4273-B9B5-18A51032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3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489A9-92EE-4C8F-81FA-60645F0D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0AE313-DEC3-4250-B1AD-41338BDC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53772F-A516-4142-826B-4E8AA805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BB763A-D735-4689-993E-CDD4B366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1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95D13A-482B-4D72-B311-CB80CAD6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ED2415-F4AE-46EA-8ED1-3529769C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5D8563-CC43-4678-ACAF-F3DF65BC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D9B98-CE51-4E13-B38D-06E51BB8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B2624-BBF2-43EF-B771-D7F2B215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C5C688-1F54-4395-8202-C9F157FAC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A3FAA-3F08-4FD9-B783-9C8C8826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C90449-150F-477F-B254-8300C06E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99D659-E475-4472-8A80-3B879BB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4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BDDE9-7E92-4DC5-BDC3-8672ED01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014E9-1A89-4594-B52E-3E88E5577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EC2B6F-60BE-468D-923A-E4333EE3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501584-8EE6-4D02-B42A-1846A536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82E911-771D-4576-B20B-E85251B0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82FD-FAE8-4575-93A0-48B99FF1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10B49-02DF-4B9D-848A-AD23ABBF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1CBA82-56B2-488D-8708-F145456C2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B01AA-9BE4-4BE5-86EC-3F7FEE096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66BCD-AABB-4667-A595-FD13B4AFD4BC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01A72-F35C-4C60-ADDF-8651AEA5B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4F334-9FBE-4E94-9BDE-844E9CDF1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FFCB-4773-4231-A480-E640FB02F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7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.sv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png"/><Relationship Id="rId7" Type="http://schemas.openxmlformats.org/officeDocument/2006/relationships/image" Target="../media/image22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09DD0-2A99-412C-BDA1-3B57DDBCC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7090" y="1199800"/>
            <a:ext cx="8799801" cy="5658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5CD90-A247-42E5-8ADB-040FB629D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2359" y="3608438"/>
            <a:ext cx="8049491" cy="1114637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Диагностика бизнес-процессов </a:t>
            </a:r>
            <a:b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</a:br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как инструмент совершенствования деятельности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52C561-76F6-45BC-8A87-78C7A8F54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6477" y="6088860"/>
            <a:ext cx="7881257" cy="45810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Юлия Юрьевна Михалева, заместитель руководителя Роскачества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460A986F-F126-45D6-8B62-C34AB3A7DC83}"/>
              </a:ext>
            </a:extLst>
          </p:cNvPr>
          <p:cNvSpPr/>
          <p:nvPr/>
        </p:nvSpPr>
        <p:spPr>
          <a:xfrm rot="19723976">
            <a:off x="2857317" y="3801101"/>
            <a:ext cx="2045644" cy="1763486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softEdge rad="292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99E02A-6421-4B39-B8C5-4F8728FD4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4167" y="1654213"/>
            <a:ext cx="1736260" cy="17440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AFDDCF-A33D-4D04-B47D-4BB0EDF47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364" y="268149"/>
            <a:ext cx="11757548" cy="727941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D877F89-5348-4BE9-9676-C48A6F1E07E2}"/>
              </a:ext>
            </a:extLst>
          </p:cNvPr>
          <p:cNvSpPr txBox="1">
            <a:spLocks/>
          </p:cNvSpPr>
          <p:nvPr/>
        </p:nvSpPr>
        <p:spPr>
          <a:xfrm>
            <a:off x="4546361" y="4682844"/>
            <a:ext cx="7881257" cy="458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Сессия «Качество в легкой и текстильной промышленности: новые горизонты развития».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ноября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223929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7D4BBD0-48B0-4022-A7CF-5EEE231DC430}"/>
              </a:ext>
            </a:extLst>
          </p:cNvPr>
          <p:cNvSpPr txBox="1">
            <a:spLocks/>
          </p:cNvSpPr>
          <p:nvPr/>
        </p:nvSpPr>
        <p:spPr>
          <a:xfrm>
            <a:off x="838200" y="269249"/>
            <a:ext cx="10293626" cy="881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ЧТО ДАЕТ ПРЕДПРИЯТИЯМ ЛЕГКОЙ ПРОМЫШЛЕННОСТИ УЧАСТИЕ В КОНКУРСЕ?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D6C22D-BD0B-44C3-ABAB-C8BE6595E2BD}"/>
              </a:ext>
            </a:extLst>
          </p:cNvPr>
          <p:cNvSpPr/>
          <p:nvPr/>
        </p:nvSpPr>
        <p:spPr>
          <a:xfrm>
            <a:off x="1032526" y="2555009"/>
            <a:ext cx="4361688" cy="174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000" rIns="45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228600" algn="l"/>
              </a:tabLst>
            </a:pPr>
            <a:r>
              <a:rPr lang="ru-RU" sz="2250" cap="all" spc="-4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Выявление сильных сторон организации                      и областей для улучшения </a:t>
            </a:r>
          </a:p>
          <a:p>
            <a:pPr>
              <a:buSzPts val="1000"/>
              <a:tabLst>
                <a:tab pos="228600" algn="l"/>
              </a:tabLst>
            </a:pPr>
            <a:r>
              <a:rPr lang="ru-RU" sz="2250" cap="all" spc="-4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со стороны экспертов Роскачества</a:t>
            </a:r>
          </a:p>
        </p:txBody>
      </p:sp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250E3739-C0A3-4F55-9017-3DAD8666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61129" y="2243338"/>
            <a:ext cx="584228" cy="237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62F8E1-5417-4D53-A5DC-3CE48A65D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14" y="2079448"/>
            <a:ext cx="6462891" cy="2699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90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7D4BBD0-48B0-4022-A7CF-5EEE231DC430}"/>
              </a:ext>
            </a:extLst>
          </p:cNvPr>
          <p:cNvSpPr txBox="1">
            <a:spLocks/>
          </p:cNvSpPr>
          <p:nvPr/>
        </p:nvSpPr>
        <p:spPr>
          <a:xfrm>
            <a:off x="838200" y="269249"/>
            <a:ext cx="10293626" cy="881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ЧТО ДАЕТ ПРЕДПРИЯТИЯМ ЛЕГКОЙ ПРОМЫШЛЕННОСТИ УЧАСТИЕ В КОНКУРСЕ?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6430CC9-9019-4DF7-8BC8-3AC556C7C371}"/>
              </a:ext>
            </a:extLst>
          </p:cNvPr>
          <p:cNvSpPr/>
          <p:nvPr/>
        </p:nvSpPr>
        <p:spPr>
          <a:xfrm>
            <a:off x="7555443" y="2381168"/>
            <a:ext cx="4361688" cy="174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000" rIns="45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228600" algn="l"/>
              </a:tabLst>
            </a:pPr>
            <a:r>
              <a:rPr lang="ru-RU" sz="2250" cap="all" spc="-4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Рекомендации                          по совершенствованию бизнес-процессов </a:t>
            </a:r>
          </a:p>
          <a:p>
            <a:pPr>
              <a:buSzPts val="1000"/>
              <a:tabLst>
                <a:tab pos="228600" algn="l"/>
              </a:tabLst>
            </a:pPr>
            <a:r>
              <a:rPr lang="ru-RU" sz="2250" cap="all" spc="-4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и направлений деятельности</a:t>
            </a:r>
          </a:p>
        </p:txBody>
      </p:sp>
      <p:pic>
        <p:nvPicPr>
          <p:cNvPr id="10" name="Изображение" descr="Изображение">
            <a:extLst>
              <a:ext uri="{FF2B5EF4-FFF2-40B4-BE49-F238E27FC236}">
                <a16:creationId xmlns:a16="http://schemas.microsoft.com/office/drawing/2014/main" id="{C5E432D4-0BF1-433C-A2D9-AE0F18CE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84046" y="2069497"/>
            <a:ext cx="584228" cy="237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497E30-F831-4660-8EB1-B156C1F1A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4457"/>
            <a:ext cx="6032106" cy="4021404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45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7D4BBD0-48B0-4022-A7CF-5EEE231DC430}"/>
              </a:ext>
            </a:extLst>
          </p:cNvPr>
          <p:cNvSpPr txBox="1">
            <a:spLocks/>
          </p:cNvSpPr>
          <p:nvPr/>
        </p:nvSpPr>
        <p:spPr>
          <a:xfrm>
            <a:off x="838200" y="269249"/>
            <a:ext cx="10293626" cy="881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ЧТО ДАЕТ ПРЕДПРИЯТИЯМ ЛЕГКОЙ ПРОМЫШЛЕННОСТИ УЧАСТИЕ В КОНКУРСЕ?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534318-361E-4DAB-8319-99BC5114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37" y="1874491"/>
            <a:ext cx="1828143" cy="18170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3C6138-B377-431F-A3EE-9D06AB5D5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204" y="1874491"/>
            <a:ext cx="1828143" cy="18170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B75A9E-D7C1-408D-B701-5FEF58C1B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061" y="4083251"/>
            <a:ext cx="1828143" cy="1817013"/>
          </a:xfrm>
          <a:prstGeom prst="rect">
            <a:avLst/>
          </a:prstGeom>
        </p:spPr>
      </p:pic>
      <p:sp>
        <p:nvSpPr>
          <p:cNvPr id="12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9CEAFA6E-C55F-4504-A215-EB0CD9356883}"/>
              </a:ext>
            </a:extLst>
          </p:cNvPr>
          <p:cNvSpPr txBox="1"/>
          <p:nvPr/>
        </p:nvSpPr>
        <p:spPr>
          <a:xfrm>
            <a:off x="1563548" y="2360516"/>
            <a:ext cx="2164414" cy="859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b="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экономических показателей</a:t>
            </a:r>
          </a:p>
        </p:txBody>
      </p:sp>
      <p:sp>
        <p:nvSpPr>
          <p:cNvPr id="13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1B92EAFC-DF21-4930-BC8A-388E0C672242}"/>
              </a:ext>
            </a:extLst>
          </p:cNvPr>
          <p:cNvSpPr txBox="1"/>
          <p:nvPr/>
        </p:nvSpPr>
        <p:spPr>
          <a:xfrm>
            <a:off x="5382248" y="2360516"/>
            <a:ext cx="3309521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b="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моделей делового совершенства  на основе лучших мировых практик</a:t>
            </a:r>
          </a:p>
        </p:txBody>
      </p:sp>
      <p:sp>
        <p:nvSpPr>
          <p:cNvPr id="14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A494A076-B759-47D7-8CB6-3C55DCC1A495}"/>
              </a:ext>
            </a:extLst>
          </p:cNvPr>
          <p:cNvSpPr txBox="1"/>
          <p:nvPr/>
        </p:nvSpPr>
        <p:spPr>
          <a:xfrm>
            <a:off x="3308324" y="4818015"/>
            <a:ext cx="3861903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b="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</a:p>
          <a:p>
            <a:r>
              <a:rPr lang="ru-RU" sz="1750" b="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конкурентоспособности</a:t>
            </a:r>
          </a:p>
        </p:txBody>
      </p:sp>
      <p:pic>
        <p:nvPicPr>
          <p:cNvPr id="15" name="Picture 2" descr="https://www.invitro.ru/upload/iblock/e51/e51bfc7b484aa81b77ee0d3e82dd60d6.JPG">
            <a:extLst>
              <a:ext uri="{FF2B5EF4-FFF2-40B4-BE49-F238E27FC236}">
                <a16:creationId xmlns:a16="http://schemas.microsoft.com/office/drawing/2014/main" id="{8D0CA2A2-0279-4DA7-95E1-D47FCBEF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88618" y="1400686"/>
            <a:ext cx="1875455" cy="1250303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Санаторий «Янган-Тау» удостоен премии СНГ за достижения в области качества  продукции и услуг | Новости Уфы">
            <a:extLst>
              <a:ext uri="{FF2B5EF4-FFF2-40B4-BE49-F238E27FC236}">
                <a16:creationId xmlns:a16="http://schemas.microsoft.com/office/drawing/2014/main" id="{4CC629E5-3C65-4F11-9505-CC187710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618" y="2883397"/>
            <a:ext cx="1875455" cy="142539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4CF8B86-381F-4D2D-B973-528732CA349C}"/>
              </a:ext>
            </a:extLst>
          </p:cNvPr>
          <p:cNvGrpSpPr/>
          <p:nvPr/>
        </p:nvGrpSpPr>
        <p:grpSpPr>
          <a:xfrm>
            <a:off x="9488618" y="4541203"/>
            <a:ext cx="1875455" cy="1275959"/>
            <a:chOff x="15496290" y="9277419"/>
            <a:chExt cx="3741364" cy="2545424"/>
          </a:xfrm>
        </p:grpSpPr>
        <p:sp>
          <p:nvSpPr>
            <p:cNvPr id="18" name="Прямоугольник 2">
              <a:extLst>
                <a:ext uri="{FF2B5EF4-FFF2-40B4-BE49-F238E27FC236}">
                  <a16:creationId xmlns:a16="http://schemas.microsoft.com/office/drawing/2014/main" id="{13B1428D-5AFF-4B2E-9B28-F71608024065}"/>
                </a:ext>
              </a:extLst>
            </p:cNvPr>
            <p:cNvSpPr/>
            <p:nvPr/>
          </p:nvSpPr>
          <p:spPr>
            <a:xfrm>
              <a:off x="15496290" y="9277419"/>
              <a:ext cx="3741364" cy="25454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pic>
          <p:nvPicPr>
            <p:cNvPr id="19" name="Picture 3" descr="http://www.efqm.org/sites/default/files/recognition_diagram.jpg">
              <a:extLst>
                <a:ext uri="{FF2B5EF4-FFF2-40B4-BE49-F238E27FC236}">
                  <a16:creationId xmlns:a16="http://schemas.microsoft.com/office/drawing/2014/main" id="{11AA7BE9-3EA8-4E02-9C78-3DA98544C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l="12551" t="9576" r="20175" b="10488"/>
            <a:stretch>
              <a:fillRect/>
            </a:stretch>
          </p:blipFill>
          <p:spPr bwMode="auto">
            <a:xfrm>
              <a:off x="15496290" y="9299828"/>
              <a:ext cx="3741364" cy="2500606"/>
            </a:xfrm>
            <a:prstGeom prst="round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1571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7D4BBD0-48B0-4022-A7CF-5EEE231DC430}"/>
              </a:ext>
            </a:extLst>
          </p:cNvPr>
          <p:cNvSpPr txBox="1">
            <a:spLocks/>
          </p:cNvSpPr>
          <p:nvPr/>
        </p:nvSpPr>
        <p:spPr>
          <a:xfrm>
            <a:off x="838200" y="269249"/>
            <a:ext cx="10293626" cy="881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Лучшие ПРАКТИКИ РОССИЙСКИХ КОМПАНИЙ ЛЕГКОЙ ПРОМЫШЛЕННОСТИ</a:t>
            </a:r>
          </a:p>
        </p:txBody>
      </p:sp>
      <p:sp>
        <p:nvSpPr>
          <p:cNvPr id="20" name="ковид и образ жизни">
            <a:extLst>
              <a:ext uri="{FF2B5EF4-FFF2-40B4-BE49-F238E27FC236}">
                <a16:creationId xmlns:a16="http://schemas.microsoft.com/office/drawing/2014/main" id="{3E9C29EF-C564-4986-8F7F-1729B0C69ED5}"/>
              </a:ext>
            </a:extLst>
          </p:cNvPr>
          <p:cNvSpPr txBox="1"/>
          <p:nvPr/>
        </p:nvSpPr>
        <p:spPr>
          <a:xfrm>
            <a:off x="838200" y="1505332"/>
            <a:ext cx="10568643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5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АКЦИОНЕРНОЕ ОБЩЕСТВО «РУССКАЯ КОЖА» (г. РЯЗАНЬ)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10C15FD-5E4C-4B69-9EE1-365CEAC9B026}"/>
              </a:ext>
            </a:extLst>
          </p:cNvPr>
          <p:cNvSpPr/>
          <p:nvPr/>
        </p:nvSpPr>
        <p:spPr>
          <a:xfrm>
            <a:off x="4394230" y="2497045"/>
            <a:ext cx="6748272" cy="5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000" rIns="45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228600" algn="l"/>
              </a:tabLst>
            </a:pPr>
            <a:r>
              <a:rPr lang="ru-RU" sz="175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DIN Pro"/>
              </a:rPr>
              <a:t>Крупнейший производитель натуральной кожи в России</a:t>
            </a:r>
          </a:p>
        </p:txBody>
      </p:sp>
      <p:pic>
        <p:nvPicPr>
          <p:cNvPr id="22" name="Изображение" descr="Изображение">
            <a:extLst>
              <a:ext uri="{FF2B5EF4-FFF2-40B4-BE49-F238E27FC236}">
                <a16:creationId xmlns:a16="http://schemas.microsoft.com/office/drawing/2014/main" id="{C84407A9-DE76-4023-AB17-930910EA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84699" y="2352617"/>
            <a:ext cx="209530" cy="85046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11488132-EADC-417D-8F0C-7F8079DD96D8}"/>
              </a:ext>
            </a:extLst>
          </p:cNvPr>
          <p:cNvSpPr/>
          <p:nvPr/>
        </p:nvSpPr>
        <p:spPr>
          <a:xfrm>
            <a:off x="4394230" y="3188722"/>
            <a:ext cx="6748272" cy="84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000" rIns="45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228600" algn="l"/>
              </a:tabLst>
            </a:pPr>
            <a:r>
              <a:rPr lang="ru-RU" sz="175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DIN Pro"/>
              </a:rPr>
              <a:t>Отлаженная система логистики и возможность в кратчайшие сроки доставлять продукцию в любую точку мира</a:t>
            </a:r>
          </a:p>
        </p:txBody>
      </p:sp>
      <p:pic>
        <p:nvPicPr>
          <p:cNvPr id="24" name="Изображение" descr="Изображение">
            <a:extLst>
              <a:ext uri="{FF2B5EF4-FFF2-40B4-BE49-F238E27FC236}">
                <a16:creationId xmlns:a16="http://schemas.microsoft.com/office/drawing/2014/main" id="{D1EFC50C-1267-4AA2-880C-5A026DDB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84700" y="3191845"/>
            <a:ext cx="209530" cy="85046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8">
            <a:extLst>
              <a:ext uri="{FF2B5EF4-FFF2-40B4-BE49-F238E27FC236}">
                <a16:creationId xmlns:a16="http://schemas.microsoft.com/office/drawing/2014/main" id="{EF1A87AE-7959-4D1D-AAF1-F004ED687B37}"/>
              </a:ext>
            </a:extLst>
          </p:cNvPr>
          <p:cNvSpPr/>
          <p:nvPr/>
        </p:nvSpPr>
        <p:spPr>
          <a:xfrm>
            <a:off x="4394230" y="4042546"/>
            <a:ext cx="6748272" cy="84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000" rIns="45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228600" algn="l"/>
              </a:tabLst>
            </a:pPr>
            <a:r>
              <a:rPr lang="ru-RU" sz="175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DIN Pro"/>
              </a:rPr>
              <a:t>Дипломант конкурса 2020 года</a:t>
            </a:r>
          </a:p>
        </p:txBody>
      </p:sp>
      <p:pic>
        <p:nvPicPr>
          <p:cNvPr id="26" name="Изображение" descr="Изображение">
            <a:extLst>
              <a:ext uri="{FF2B5EF4-FFF2-40B4-BE49-F238E27FC236}">
                <a16:creationId xmlns:a16="http://schemas.microsoft.com/office/drawing/2014/main" id="{9155C69A-C6B0-4A07-AF68-4A148DD8D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84700" y="4071416"/>
            <a:ext cx="209530" cy="85046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Rectangle 9">
            <a:extLst>
              <a:ext uri="{FF2B5EF4-FFF2-40B4-BE49-F238E27FC236}">
                <a16:creationId xmlns:a16="http://schemas.microsoft.com/office/drawing/2014/main" id="{F1D863D9-B262-40E9-B1ED-5BF2EF5C4814}"/>
              </a:ext>
            </a:extLst>
          </p:cNvPr>
          <p:cNvSpPr/>
          <p:nvPr/>
        </p:nvSpPr>
        <p:spPr>
          <a:xfrm>
            <a:off x="873995" y="2650822"/>
            <a:ext cx="2777130" cy="196997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Компания Русская кожа">
            <a:extLst>
              <a:ext uri="{FF2B5EF4-FFF2-40B4-BE49-F238E27FC236}">
                <a16:creationId xmlns:a16="http://schemas.microsoft.com/office/drawing/2014/main" id="{9ADB94D9-FB77-4CFD-87A9-9A62142C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09" y="2964512"/>
            <a:ext cx="1899903" cy="134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5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7D4BBD0-48B0-4022-A7CF-5EEE231DC430}"/>
              </a:ext>
            </a:extLst>
          </p:cNvPr>
          <p:cNvSpPr txBox="1">
            <a:spLocks/>
          </p:cNvSpPr>
          <p:nvPr/>
        </p:nvSpPr>
        <p:spPr>
          <a:xfrm>
            <a:off x="838200" y="269249"/>
            <a:ext cx="10293626" cy="881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Лучшие ПРАКТИКИ РОССИЙСКИХ КОМПАНИЙ ЛЕГКОЙ ПРОМЫШЛЕННОСТИ</a:t>
            </a:r>
          </a:p>
        </p:txBody>
      </p:sp>
      <p:sp>
        <p:nvSpPr>
          <p:cNvPr id="12" name="ковид и образ жизни">
            <a:extLst>
              <a:ext uri="{FF2B5EF4-FFF2-40B4-BE49-F238E27FC236}">
                <a16:creationId xmlns:a16="http://schemas.microsoft.com/office/drawing/2014/main" id="{9A0F370E-6511-43A1-A680-086289ABCED7}"/>
              </a:ext>
            </a:extLst>
          </p:cNvPr>
          <p:cNvSpPr txBox="1"/>
          <p:nvPr/>
        </p:nvSpPr>
        <p:spPr>
          <a:xfrm>
            <a:off x="940322" y="1263575"/>
            <a:ext cx="1056864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5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ОБЩЕСТВО С ОГРАНИЧЕННОЙ ОТВЕТСТВЕННОСТЬЮ «ЮНИФОРМ-АТЕЛЬЕ» (Г. ЕКАТЕРИНБУРГ)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DB76CEF-7888-41A6-A379-6EFCA0294E43}"/>
              </a:ext>
            </a:extLst>
          </p:cNvPr>
          <p:cNvSpPr/>
          <p:nvPr/>
        </p:nvSpPr>
        <p:spPr>
          <a:xfrm>
            <a:off x="5179101" y="2767994"/>
            <a:ext cx="6552650" cy="5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000" rIns="45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228600" algn="l"/>
              </a:tabLst>
            </a:pPr>
            <a:r>
              <a:rPr lang="ru-RU" sz="175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DIN Pro"/>
              </a:rPr>
              <a:t>Инновационность предприятия заключается в использовании передовых технологий в области швейной промышленности за счет внедрения автоматизированных систем по всему циклу изготовления одежды</a:t>
            </a:r>
          </a:p>
        </p:txBody>
      </p:sp>
      <p:pic>
        <p:nvPicPr>
          <p:cNvPr id="14" name="Изображение" descr="Изображение">
            <a:extLst>
              <a:ext uri="{FF2B5EF4-FFF2-40B4-BE49-F238E27FC236}">
                <a16:creationId xmlns:a16="http://schemas.microsoft.com/office/drawing/2014/main" id="{C883C533-CD6D-4A65-896F-028BF207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969571" y="2623566"/>
            <a:ext cx="209530" cy="85046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B3C4BB8A-659D-4A29-BEC8-1CDD65C5022A}"/>
              </a:ext>
            </a:extLst>
          </p:cNvPr>
          <p:cNvSpPr/>
          <p:nvPr/>
        </p:nvSpPr>
        <p:spPr>
          <a:xfrm>
            <a:off x="5179101" y="3687793"/>
            <a:ext cx="6748272" cy="84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000" rIns="45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228600" algn="l"/>
              </a:tabLst>
            </a:pPr>
            <a:r>
              <a:rPr lang="ru-RU" sz="175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DIN Pro"/>
              </a:rPr>
              <a:t>Фабрика ориентирована на </a:t>
            </a:r>
            <a:r>
              <a:rPr lang="ru-RU" sz="1750" spc="-45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DIN Pro"/>
              </a:rPr>
              <a:t>кастомизированное</a:t>
            </a:r>
            <a:r>
              <a:rPr lang="ru-RU" sz="175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DIN Pro"/>
              </a:rPr>
              <a:t> производство корпоративной одежды и аксессуаров в классическом и повседневном стиле</a:t>
            </a:r>
          </a:p>
        </p:txBody>
      </p:sp>
      <p:pic>
        <p:nvPicPr>
          <p:cNvPr id="16" name="Изображение" descr="Изображение">
            <a:extLst>
              <a:ext uri="{FF2B5EF4-FFF2-40B4-BE49-F238E27FC236}">
                <a16:creationId xmlns:a16="http://schemas.microsoft.com/office/drawing/2014/main" id="{7345FC86-7566-4490-A156-6F12793C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969572" y="3618457"/>
            <a:ext cx="209530" cy="85046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6884A94A-8232-4872-9C0F-023B18E88E06}"/>
              </a:ext>
            </a:extLst>
          </p:cNvPr>
          <p:cNvSpPr/>
          <p:nvPr/>
        </p:nvSpPr>
        <p:spPr>
          <a:xfrm>
            <a:off x="5179102" y="4444141"/>
            <a:ext cx="6748272" cy="84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000" rIns="45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228600" algn="l"/>
              </a:tabLst>
            </a:pPr>
            <a:r>
              <a:rPr lang="ru-RU" sz="1750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DIN Pro"/>
              </a:rPr>
              <a:t>Признаны лауреатами конкурса 2020 года</a:t>
            </a:r>
          </a:p>
        </p:txBody>
      </p:sp>
      <p:pic>
        <p:nvPicPr>
          <p:cNvPr id="18" name="Изображение" descr="Изображение">
            <a:extLst>
              <a:ext uri="{FF2B5EF4-FFF2-40B4-BE49-F238E27FC236}">
                <a16:creationId xmlns:a16="http://schemas.microsoft.com/office/drawing/2014/main" id="{B92961EF-D794-4E8D-93C1-698D94718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969572" y="4482453"/>
            <a:ext cx="209530" cy="850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 descr="Фабрика">
            <a:extLst>
              <a:ext uri="{FF2B5EF4-FFF2-40B4-BE49-F238E27FC236}">
                <a16:creationId xmlns:a16="http://schemas.microsoft.com/office/drawing/2014/main" id="{2A2578C5-C377-488E-974B-D7B4D4D1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2" y="2623566"/>
            <a:ext cx="3839845" cy="25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1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7D4BBD0-48B0-4022-A7CF-5EEE231DC430}"/>
              </a:ext>
            </a:extLst>
          </p:cNvPr>
          <p:cNvSpPr txBox="1">
            <a:spLocks/>
          </p:cNvSpPr>
          <p:nvPr/>
        </p:nvSpPr>
        <p:spPr>
          <a:xfrm>
            <a:off x="838200" y="354934"/>
            <a:ext cx="10293626" cy="436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ИНФОРМАЦИОННЫЙ ПОРТАЛ «</a:t>
            </a:r>
            <a:r>
              <a:rPr lang="en-US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PRO</a:t>
            </a:r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КАЧЕСТВО»</a:t>
            </a:r>
          </a:p>
        </p:txBody>
      </p:sp>
      <p:sp>
        <p:nvSpPr>
          <p:cNvPr id="44" name="ковид и образ жизни">
            <a:extLst>
              <a:ext uri="{FF2B5EF4-FFF2-40B4-BE49-F238E27FC236}">
                <a16:creationId xmlns:a16="http://schemas.microsoft.com/office/drawing/2014/main" id="{E072134A-952F-4CA3-A653-31EA3A62135B}"/>
              </a:ext>
            </a:extLst>
          </p:cNvPr>
          <p:cNvSpPr txBox="1"/>
          <p:nvPr/>
        </p:nvSpPr>
        <p:spPr>
          <a:xfrm>
            <a:off x="889787" y="1325423"/>
            <a:ext cx="10568643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KACHESTVO.PRO</a:t>
            </a:r>
          </a:p>
        </p:txBody>
      </p:sp>
      <p:sp>
        <p:nvSpPr>
          <p:cNvPr id="45" name="Rectangle 18">
            <a:extLst>
              <a:ext uri="{FF2B5EF4-FFF2-40B4-BE49-F238E27FC236}">
                <a16:creationId xmlns:a16="http://schemas.microsoft.com/office/drawing/2014/main" id="{352D810A-4DA4-43D8-B20E-FEE01695656A}"/>
              </a:ext>
            </a:extLst>
          </p:cNvPr>
          <p:cNvSpPr/>
          <p:nvPr/>
        </p:nvSpPr>
        <p:spPr>
          <a:xfrm>
            <a:off x="889787" y="1849997"/>
            <a:ext cx="4979310" cy="103806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ru-RU" sz="1750" spc="-4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 2018 году запущен деловой интернет-портал ProКачество. </a:t>
            </a:r>
          </a:p>
          <a:p>
            <a:endParaRPr lang="ru-RU" sz="1750" spc="-45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ru-RU" sz="1750" spc="-4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Главная цель – продвижение идей</a:t>
            </a:r>
            <a:r>
              <a:rPr lang="en-US" sz="1750" spc="-4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1750" spc="-4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качества                    в бизнес-среде и повышение интереса к системам менеджмента качества. </a:t>
            </a:r>
            <a:br>
              <a:rPr lang="ru-RU" sz="1750" spc="-4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1750" spc="-4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Rectangle 59">
            <a:extLst>
              <a:ext uri="{FF2B5EF4-FFF2-40B4-BE49-F238E27FC236}">
                <a16:creationId xmlns:a16="http://schemas.microsoft.com/office/drawing/2014/main" id="{7DF240CA-62D1-4BFB-B461-D767C60F31CB}"/>
              </a:ext>
            </a:extLst>
          </p:cNvPr>
          <p:cNvSpPr/>
          <p:nvPr/>
        </p:nvSpPr>
        <p:spPr>
          <a:xfrm>
            <a:off x="838200" y="3546375"/>
            <a:ext cx="4365466" cy="1584560"/>
          </a:xfrm>
          <a:prstGeom prst="rect">
            <a:avLst/>
          </a:prstGeom>
          <a:solidFill>
            <a:srgbClr val="C32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50" u="sng" spc="-45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Создан при поддержке:</a:t>
            </a:r>
          </a:p>
        </p:txBody>
      </p:sp>
      <p:pic>
        <p:nvPicPr>
          <p:cNvPr id="47" name="Picture 9">
            <a:extLst>
              <a:ext uri="{FF2B5EF4-FFF2-40B4-BE49-F238E27FC236}">
                <a16:creationId xmlns:a16="http://schemas.microsoft.com/office/drawing/2014/main" id="{97859160-3BDE-44CE-B09C-74DE26AB87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138" y="4033403"/>
            <a:ext cx="1738296" cy="511891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AFE9DA38-3E5E-4909-A0F1-68B0FD292E8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5790" y="4117593"/>
            <a:ext cx="472722" cy="330550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110EA290-6195-4CDC-894D-829B163A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34" y="4599242"/>
            <a:ext cx="1505994" cy="4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D4AA5AC-BD8B-4D4B-A048-9E50E79748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9" y="4545294"/>
            <a:ext cx="1474688" cy="521325"/>
          </a:xfrm>
          <a:prstGeom prst="rect">
            <a:avLst/>
          </a:prstGeom>
        </p:spPr>
      </p:pic>
      <p:sp>
        <p:nvSpPr>
          <p:cNvPr id="52" name="Rectangle 19">
            <a:extLst>
              <a:ext uri="{FF2B5EF4-FFF2-40B4-BE49-F238E27FC236}">
                <a16:creationId xmlns:a16="http://schemas.microsoft.com/office/drawing/2014/main" id="{A03A3A6C-5B0F-47B6-9138-3D5063DCEE70}"/>
              </a:ext>
            </a:extLst>
          </p:cNvPr>
          <p:cNvSpPr txBox="1"/>
          <p:nvPr/>
        </p:nvSpPr>
        <p:spPr>
          <a:xfrm>
            <a:off x="7014850" y="1068943"/>
            <a:ext cx="5173844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  <a:defRPr sz="9000" b="1" cap="all" spc="-18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sz="500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sz="500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20</a:t>
            </a:r>
            <a:r>
              <a:rPr lang="ru-RU" sz="500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0</a:t>
            </a:r>
            <a:r>
              <a:rPr sz="500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 000</a:t>
            </a:r>
            <a:r>
              <a:rPr lang="ru-RU" sz="175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 </a:t>
            </a:r>
            <a:r>
              <a:rPr sz="175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посетителей в </a:t>
            </a:r>
            <a:r>
              <a:rPr lang="ru-RU" sz="175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год</a:t>
            </a:r>
            <a:endParaRPr sz="1750" b="1" cap="all" spc="-40" dirty="0">
              <a:solidFill>
                <a:srgbClr val="383D8A"/>
              </a:solidFill>
              <a:latin typeface="Arial" panose="020B0604020202020204" pitchFamily="34" charset="0"/>
              <a:cs typeface="Arial" panose="020B0604020202020204" pitchFamily="34" charset="0"/>
              <a:sym typeface="DIN Pro"/>
            </a:endParaRPr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7044C062-1122-44F5-A3F2-0FE89AE29E93}"/>
              </a:ext>
            </a:extLst>
          </p:cNvPr>
          <p:cNvSpPr txBox="1"/>
          <p:nvPr/>
        </p:nvSpPr>
        <p:spPr>
          <a:xfrm>
            <a:off x="7014850" y="2008402"/>
            <a:ext cx="502566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  <a:defRPr sz="5500" b="1" cap="all" spc="-11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sz="500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sz="500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75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уникальных материалов </a:t>
            </a:r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FA21E723-1029-4F1B-A35D-98377202E8A3}"/>
              </a:ext>
            </a:extLst>
          </p:cNvPr>
          <p:cNvSpPr txBox="1"/>
          <p:nvPr/>
        </p:nvSpPr>
        <p:spPr>
          <a:xfrm>
            <a:off x="6962229" y="3861165"/>
            <a:ext cx="584694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defRPr sz="5500" b="1" cap="all" spc="-11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sz="500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500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sz="500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75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отраслевых мероприятий</a:t>
            </a:r>
          </a:p>
        </p:txBody>
      </p:sp>
      <p:sp>
        <p:nvSpPr>
          <p:cNvPr id="55" name="Rectangle 45">
            <a:extLst>
              <a:ext uri="{FF2B5EF4-FFF2-40B4-BE49-F238E27FC236}">
                <a16:creationId xmlns:a16="http://schemas.microsoft.com/office/drawing/2014/main" id="{75E092D0-AA83-4C0A-B854-83C20320E48C}"/>
              </a:ext>
            </a:extLst>
          </p:cNvPr>
          <p:cNvSpPr txBox="1"/>
          <p:nvPr/>
        </p:nvSpPr>
        <p:spPr>
          <a:xfrm>
            <a:off x="7014850" y="2930822"/>
            <a:ext cx="454290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  <a:defRPr sz="5500" b="1" cap="all" spc="-11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sz="500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500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</a:t>
            </a:r>
            <a:r>
              <a:rPr lang="ru-RU" sz="175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новостей</a:t>
            </a:r>
            <a:r>
              <a:rPr sz="175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        </a:t>
            </a:r>
          </a:p>
        </p:txBody>
      </p:sp>
      <p:pic>
        <p:nvPicPr>
          <p:cNvPr id="56" name="Изображение" descr="Изображение">
            <a:extLst>
              <a:ext uri="{FF2B5EF4-FFF2-40B4-BE49-F238E27FC236}">
                <a16:creationId xmlns:a16="http://schemas.microsoft.com/office/drawing/2014/main" id="{C49A7475-1C6D-4503-9E06-699F538B15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161103" y="1620488"/>
            <a:ext cx="801126" cy="325169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ctangle 48">
            <a:extLst>
              <a:ext uri="{FF2B5EF4-FFF2-40B4-BE49-F238E27FC236}">
                <a16:creationId xmlns:a16="http://schemas.microsoft.com/office/drawing/2014/main" id="{E1FDB5D7-D48D-418A-B446-46950F0F8312}"/>
              </a:ext>
            </a:extLst>
          </p:cNvPr>
          <p:cNvSpPr txBox="1"/>
          <p:nvPr/>
        </p:nvSpPr>
        <p:spPr>
          <a:xfrm>
            <a:off x="7014850" y="4731227"/>
            <a:ext cx="4284786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9000" b="1" cap="all" spc="-18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sz="500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500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500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750" b="1" cap="all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cap="all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 мира</a:t>
            </a:r>
          </a:p>
        </p:txBody>
      </p:sp>
    </p:spTree>
    <p:extLst>
      <p:ext uri="{BB962C8B-B14F-4D97-AF65-F5344CB8AC3E}">
        <p14:creationId xmlns:p14="http://schemas.microsoft.com/office/powerpoint/2010/main" val="273363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9B0171-6850-4500-A006-75A0BC223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80985">
            <a:off x="4196675" y="3462138"/>
            <a:ext cx="9375511" cy="42967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BB2DF9E-DE68-4C28-AEBD-E56EE3E70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958" y="4754149"/>
            <a:ext cx="6045358" cy="1915592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3E76472A-8BA0-46D9-9D2F-BE78DECD6441}"/>
              </a:ext>
            </a:extLst>
          </p:cNvPr>
          <p:cNvSpPr/>
          <p:nvPr/>
        </p:nvSpPr>
        <p:spPr>
          <a:xfrm rot="19723976">
            <a:off x="9287131" y="2738590"/>
            <a:ext cx="2019126" cy="1793751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softEdge rad="292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D7BC72C6-7AF4-4754-8D06-9AC6442800FD}"/>
              </a:ext>
            </a:extLst>
          </p:cNvPr>
          <p:cNvSpPr/>
          <p:nvPr/>
        </p:nvSpPr>
        <p:spPr>
          <a:xfrm rot="16200000">
            <a:off x="532460" y="3780173"/>
            <a:ext cx="2098225" cy="180881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CE8F7-BA09-419F-8957-61B31BE9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2473036"/>
            <a:ext cx="12182475" cy="1152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 внимание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C282F8-23BB-41C8-B7F3-16DDDCCBF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364" y="268149"/>
            <a:ext cx="11757548" cy="727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D46C9-28BF-48A8-BC92-6D2C75D99BAC}"/>
              </a:ext>
            </a:extLst>
          </p:cNvPr>
          <p:cNvSpPr txBox="1"/>
          <p:nvPr/>
        </p:nvSpPr>
        <p:spPr>
          <a:xfrm>
            <a:off x="4875939" y="4781502"/>
            <a:ext cx="26568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ПОДДЕРЖКЕ: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421DF4-59BE-43A8-96C3-6A372EF122A2}"/>
              </a:ext>
            </a:extLst>
          </p:cNvPr>
          <p:cNvSpPr txBox="1"/>
          <p:nvPr/>
        </p:nvSpPr>
        <p:spPr>
          <a:xfrm>
            <a:off x="8199730" y="4754149"/>
            <a:ext cx="26568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ПАРТНЕРЫ:</a:t>
            </a:r>
          </a:p>
        </p:txBody>
      </p:sp>
    </p:spTree>
    <p:extLst>
      <p:ext uri="{BB962C8B-B14F-4D97-AF65-F5344CB8AC3E}">
        <p14:creationId xmlns:p14="http://schemas.microsoft.com/office/powerpoint/2010/main" val="313029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249"/>
            <a:ext cx="9772650" cy="881631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ПОЧЕМУ НЕОБХОДИМО ОБРАЩАТЬ ВНИМАНИЕ НА Бизнес-процессы?</a:t>
            </a:r>
          </a:p>
        </p:txBody>
      </p:sp>
      <p:pic>
        <p:nvPicPr>
          <p:cNvPr id="13" name="Picture 2" descr="Блог про HR-аналитику: Деминг Уильям Эдвардс, Deming William Edwards.  Классики менеджмента">
            <a:extLst>
              <a:ext uri="{FF2B5EF4-FFF2-40B4-BE49-F238E27FC236}">
                <a16:creationId xmlns:a16="http://schemas.microsoft.com/office/drawing/2014/main" id="{99182FC8-9D5E-437C-BE14-A7E765D1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2" y="1150880"/>
            <a:ext cx="3156857" cy="40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A4C46EF2-7555-469E-AF99-09AF805D725B}"/>
              </a:ext>
            </a:extLst>
          </p:cNvPr>
          <p:cNvSpPr/>
          <p:nvPr/>
        </p:nvSpPr>
        <p:spPr>
          <a:xfrm>
            <a:off x="4894084" y="1740694"/>
            <a:ext cx="6305955" cy="246221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3200" dirty="0">
                <a:solidFill>
                  <a:srgbClr val="0C3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не изменяться. Выживание не является обязанностью</a:t>
            </a:r>
          </a:p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Уильям Эдвардс Деминг</a:t>
            </a:r>
          </a:p>
        </p:txBody>
      </p:sp>
    </p:spTree>
    <p:extLst>
      <p:ext uri="{BB962C8B-B14F-4D97-AF65-F5344CB8AC3E}">
        <p14:creationId xmlns:p14="http://schemas.microsoft.com/office/powerpoint/2010/main" val="295396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72035B-5D21-4A6A-87AC-D99BA2CF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30630" r="40299" b="11787"/>
          <a:stretch/>
        </p:blipFill>
        <p:spPr>
          <a:xfrm>
            <a:off x="2114549" y="1485900"/>
            <a:ext cx="5686425" cy="38481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249"/>
            <a:ext cx="9772650" cy="881631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ПОСТОЯННОЕ И НЕПРЕРЫВНОЕ ПОВЫШЕНИЕ ЭФФЕКТИВНОСТИ ПРОЦЕССОВ – ИНСТРУМЕНТ РАЗВИТИЯ ЭКОНОМИКИ</a:t>
            </a:r>
          </a:p>
        </p:txBody>
      </p:sp>
      <p:sp>
        <p:nvSpPr>
          <p:cNvPr id="23" name="7000…">
            <a:extLst>
              <a:ext uri="{FF2B5EF4-FFF2-40B4-BE49-F238E27FC236}">
                <a16:creationId xmlns:a16="http://schemas.microsoft.com/office/drawing/2014/main" id="{7FC2092C-8DB5-4AC0-A5E0-B4663BBD34A0}"/>
              </a:ext>
            </a:extLst>
          </p:cNvPr>
          <p:cNvSpPr txBox="1"/>
          <p:nvPr/>
        </p:nvSpPr>
        <p:spPr>
          <a:xfrm>
            <a:off x="6014710" y="1703432"/>
            <a:ext cx="4297942" cy="577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ЯПОНСКАЯ Премия  ЭФФЕКТИВНОСТИ ИМ. Деминга</a:t>
            </a:r>
          </a:p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endParaRPr lang="ru-RU" sz="1000" spc="-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7000…">
            <a:extLst>
              <a:ext uri="{FF2B5EF4-FFF2-40B4-BE49-F238E27FC236}">
                <a16:creationId xmlns:a16="http://schemas.microsoft.com/office/drawing/2014/main" id="{D3C657E0-8174-482A-B5C6-E48150BB2F01}"/>
              </a:ext>
            </a:extLst>
          </p:cNvPr>
          <p:cNvSpPr txBox="1"/>
          <p:nvPr/>
        </p:nvSpPr>
        <p:spPr>
          <a:xfrm>
            <a:off x="6313560" y="2114577"/>
            <a:ext cx="5025975" cy="439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премия качества М. </a:t>
            </a:r>
            <a:r>
              <a:rPr lang="ru-RU" sz="1400" cap="all" spc="-67" dirty="0" err="1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Болдриджа</a:t>
            </a: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(США)</a:t>
            </a:r>
          </a:p>
        </p:txBody>
      </p:sp>
      <p:sp>
        <p:nvSpPr>
          <p:cNvPr id="25" name="7000…">
            <a:extLst>
              <a:ext uri="{FF2B5EF4-FFF2-40B4-BE49-F238E27FC236}">
                <a16:creationId xmlns:a16="http://schemas.microsoft.com/office/drawing/2014/main" id="{B5CEFF1B-5AD0-4A98-8877-CFAC4515DAF5}"/>
              </a:ext>
            </a:extLst>
          </p:cNvPr>
          <p:cNvSpPr txBox="1"/>
          <p:nvPr/>
        </p:nvSpPr>
        <p:spPr>
          <a:xfrm>
            <a:off x="6587578" y="2535126"/>
            <a:ext cx="3577442" cy="245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ЕВРОПЕЙСКОГО КАЧЕСТВА (ЕС)</a:t>
            </a:r>
            <a:endParaRPr lang="ru-RU" sz="1000" cap="all" spc="-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8AD67D-DEC1-4910-902B-A60F176E2A4B}"/>
              </a:ext>
            </a:extLst>
          </p:cNvPr>
          <p:cNvSpPr/>
          <p:nvPr/>
        </p:nvSpPr>
        <p:spPr>
          <a:xfrm>
            <a:off x="3834199" y="2910960"/>
            <a:ext cx="2340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cap="all" spc="-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ЛИДИРУЮЩИЕ МИРОВЫЕ ПРЕМИИ</a:t>
            </a:r>
          </a:p>
        </p:txBody>
      </p:sp>
      <p:sp>
        <p:nvSpPr>
          <p:cNvPr id="27" name="7000…">
            <a:extLst>
              <a:ext uri="{FF2B5EF4-FFF2-40B4-BE49-F238E27FC236}">
                <a16:creationId xmlns:a16="http://schemas.microsoft.com/office/drawing/2014/main" id="{DBA25E4C-9938-4A95-91A3-018E100F04F2}"/>
              </a:ext>
            </a:extLst>
          </p:cNvPr>
          <p:cNvSpPr txBox="1"/>
          <p:nvPr/>
        </p:nvSpPr>
        <p:spPr>
          <a:xfrm>
            <a:off x="6782654" y="2934040"/>
            <a:ext cx="4704557" cy="245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Австрийская премия в области качества</a:t>
            </a:r>
            <a:endParaRPr lang="ru-RU" sz="1000" cap="all" spc="-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7000…">
            <a:extLst>
              <a:ext uri="{FF2B5EF4-FFF2-40B4-BE49-F238E27FC236}">
                <a16:creationId xmlns:a16="http://schemas.microsoft.com/office/drawing/2014/main" id="{2B8187B5-9F34-40D7-A126-489002A16252}"/>
              </a:ext>
            </a:extLst>
          </p:cNvPr>
          <p:cNvSpPr txBox="1"/>
          <p:nvPr/>
        </p:nvSpPr>
        <p:spPr>
          <a:xfrm>
            <a:off x="6791940" y="3289199"/>
            <a:ext cx="5054740" cy="439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премия в области качества Франции</a:t>
            </a:r>
            <a:endParaRPr lang="ru-RU" sz="1000" cap="all" spc="-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7000…">
            <a:extLst>
              <a:ext uri="{FF2B5EF4-FFF2-40B4-BE49-F238E27FC236}">
                <a16:creationId xmlns:a16="http://schemas.microsoft.com/office/drawing/2014/main" id="{1122FB31-5A88-4BD1-8949-05C28BE504C7}"/>
              </a:ext>
            </a:extLst>
          </p:cNvPr>
          <p:cNvSpPr txBox="1"/>
          <p:nvPr/>
        </p:nvSpPr>
        <p:spPr>
          <a:xfrm>
            <a:off x="6791940" y="3841349"/>
            <a:ext cx="5054740" cy="245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Итальянская премия по качеству</a:t>
            </a:r>
            <a:endParaRPr lang="ru-RU" sz="1000" cap="all" spc="-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7000…">
            <a:extLst>
              <a:ext uri="{FF2B5EF4-FFF2-40B4-BE49-F238E27FC236}">
                <a16:creationId xmlns:a16="http://schemas.microsoft.com/office/drawing/2014/main" id="{5E5232ED-CED0-429E-B510-0A4D3D060733}"/>
              </a:ext>
            </a:extLst>
          </p:cNvPr>
          <p:cNvSpPr txBox="1"/>
          <p:nvPr/>
        </p:nvSpPr>
        <p:spPr>
          <a:xfrm>
            <a:off x="6648515" y="4104547"/>
            <a:ext cx="5543485" cy="439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Премия Великобритании в области делового совершенства</a:t>
            </a:r>
            <a:endParaRPr lang="ru-RU" sz="1000" cap="all" spc="-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7000…">
            <a:extLst>
              <a:ext uri="{FF2B5EF4-FFF2-40B4-BE49-F238E27FC236}">
                <a16:creationId xmlns:a16="http://schemas.microsoft.com/office/drawing/2014/main" id="{CD4D72AD-5CA2-43FB-9CBD-E028CC3354AF}"/>
              </a:ext>
            </a:extLst>
          </p:cNvPr>
          <p:cNvSpPr txBox="1"/>
          <p:nvPr/>
        </p:nvSpPr>
        <p:spPr>
          <a:xfrm>
            <a:off x="6430057" y="4518288"/>
            <a:ext cx="5543485" cy="245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Национальная премия качества Чешской республики</a:t>
            </a:r>
            <a:endParaRPr lang="ru-RU" sz="1000" cap="all" spc="-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7000…">
            <a:extLst>
              <a:ext uri="{FF2B5EF4-FFF2-40B4-BE49-F238E27FC236}">
                <a16:creationId xmlns:a16="http://schemas.microsoft.com/office/drawing/2014/main" id="{B7AA62E5-9C22-4B60-ADCE-4B4E4C59818E}"/>
              </a:ext>
            </a:extLst>
          </p:cNvPr>
          <p:cNvSpPr txBox="1"/>
          <p:nvPr/>
        </p:nvSpPr>
        <p:spPr>
          <a:xfrm>
            <a:off x="6163600" y="4874526"/>
            <a:ext cx="5543485" cy="245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Премия Дубая в области качества</a:t>
            </a:r>
            <a:endParaRPr lang="ru-RU" sz="1000" cap="all" spc="-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7000…">
            <a:extLst>
              <a:ext uri="{FF2B5EF4-FFF2-40B4-BE49-F238E27FC236}">
                <a16:creationId xmlns:a16="http://schemas.microsoft.com/office/drawing/2014/main" id="{72FF369C-40A2-4A43-A6A3-3DF9218856EA}"/>
              </a:ext>
            </a:extLst>
          </p:cNvPr>
          <p:cNvSpPr txBox="1"/>
          <p:nvPr/>
        </p:nvSpPr>
        <p:spPr>
          <a:xfrm>
            <a:off x="5604557" y="5229210"/>
            <a:ext cx="5543485" cy="245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400" cap="all" spc="-67" dirty="0">
                <a:solidFill>
                  <a:srgbClr val="383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Немецкая национальная награда в области качества</a:t>
            </a:r>
            <a:endParaRPr lang="ru-RU" sz="1000" cap="all" spc="-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7000…">
            <a:extLst>
              <a:ext uri="{FF2B5EF4-FFF2-40B4-BE49-F238E27FC236}">
                <a16:creationId xmlns:a16="http://schemas.microsoft.com/office/drawing/2014/main" id="{A96F0365-D1EA-4F4F-8D9A-D4094600A29E}"/>
              </a:ext>
            </a:extLst>
          </p:cNvPr>
          <p:cNvSpPr txBox="1"/>
          <p:nvPr/>
        </p:nvSpPr>
        <p:spPr>
          <a:xfrm>
            <a:off x="838906" y="2586205"/>
            <a:ext cx="2165928" cy="1685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4800" spc="-67" dirty="0">
                <a:solidFill>
                  <a:srgbClr val="FF0000"/>
                </a:solidFill>
                <a:cs typeface="DIN Pro Bold" panose="020B0804020101020102" pitchFamily="34" charset="0"/>
              </a:rPr>
              <a:t>&gt;</a:t>
            </a:r>
            <a:r>
              <a:rPr lang="en-US" sz="4800" spc="-67" dirty="0">
                <a:solidFill>
                  <a:srgbClr val="FF0000"/>
                </a:solidFill>
                <a:cs typeface="DIN Pro Bold" panose="020B0804020101020102" pitchFamily="34" charset="0"/>
              </a:rPr>
              <a:t>90</a:t>
            </a:r>
            <a:endParaRPr lang="ru-RU" sz="4800" spc="-67" dirty="0">
              <a:solidFill>
                <a:srgbClr val="FF0000"/>
              </a:solidFill>
              <a:cs typeface="DIN Pro Bold" panose="020B0804020101020102" pitchFamily="34" charset="0"/>
            </a:endParaRPr>
          </a:p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750" cap="all" dirty="0">
                <a:solidFill>
                  <a:srgbClr val="383D8F"/>
                </a:solidFill>
                <a:cs typeface="DIN Pro" panose="020B0504020101020102" pitchFamily="34" charset="0"/>
                <a:sym typeface="DIN Pro"/>
              </a:rPr>
              <a:t>стран используют </a:t>
            </a:r>
            <a:br>
              <a:rPr lang="en-US" sz="1750" cap="all" dirty="0">
                <a:solidFill>
                  <a:srgbClr val="383D8F"/>
                </a:solidFill>
                <a:cs typeface="DIN Pro" panose="020B0504020101020102" pitchFamily="34" charset="0"/>
                <a:sym typeface="DIN Pro"/>
              </a:rPr>
            </a:br>
            <a:r>
              <a:rPr lang="ru-RU" sz="1750" cap="all" dirty="0">
                <a:solidFill>
                  <a:srgbClr val="383D8F"/>
                </a:solidFill>
                <a:cs typeface="DIN Pro" panose="020B0504020101020102" pitchFamily="34" charset="0"/>
                <a:sym typeface="DIN Pro"/>
              </a:rPr>
              <a:t>модели качества и делового совершенства</a:t>
            </a:r>
            <a:endParaRPr sz="1750" dirty="0">
              <a:solidFill>
                <a:srgbClr val="383D8F"/>
              </a:solidFill>
              <a:cs typeface="DIN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0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65" y="190756"/>
            <a:ext cx="9772650" cy="881631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ПРЕМИЯ ПРАВИТЕЛЬСТВА РФ В ОБЛАСТИ КАЧЕСТВА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098A2-D768-4CFE-A270-BC2B655A7527}"/>
              </a:ext>
            </a:extLst>
          </p:cNvPr>
          <p:cNvSpPr txBox="1"/>
          <p:nvPr/>
        </p:nvSpPr>
        <p:spPr>
          <a:xfrm>
            <a:off x="842665" y="740481"/>
            <a:ext cx="717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rgbClr val="CD2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25 ЛЕТ ПРЕМИИ</a:t>
            </a:r>
          </a:p>
        </p:txBody>
      </p:sp>
      <p:sp>
        <p:nvSpPr>
          <p:cNvPr id="7" name="7000…">
            <a:extLst>
              <a:ext uri="{FF2B5EF4-FFF2-40B4-BE49-F238E27FC236}">
                <a16:creationId xmlns:a16="http://schemas.microsoft.com/office/drawing/2014/main" id="{461CFE4B-D3CD-49C0-877E-D6E84674C4E0}"/>
              </a:ext>
            </a:extLst>
          </p:cNvPr>
          <p:cNvSpPr txBox="1"/>
          <p:nvPr/>
        </p:nvSpPr>
        <p:spPr>
          <a:xfrm>
            <a:off x="6955963" y="1299301"/>
            <a:ext cx="2166714" cy="71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2800" spc="-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&gt;3500  </a:t>
            </a:r>
            <a:br>
              <a:rPr lang="en-US" sz="2800" spc="-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CFCBA58E-DD1E-440E-9961-C2534129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48" y="1354677"/>
            <a:ext cx="1626907" cy="16549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7000…">
            <a:extLst>
              <a:ext uri="{FF2B5EF4-FFF2-40B4-BE49-F238E27FC236}">
                <a16:creationId xmlns:a16="http://schemas.microsoft.com/office/drawing/2014/main" id="{0D52DDC9-B3EF-4243-9606-2A5AF8EC4451}"/>
              </a:ext>
            </a:extLst>
          </p:cNvPr>
          <p:cNvSpPr txBox="1"/>
          <p:nvPr/>
        </p:nvSpPr>
        <p:spPr>
          <a:xfrm>
            <a:off x="9303081" y="1290413"/>
            <a:ext cx="3577442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3000" spc="-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&gt;400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Лауреатов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дипломантов</a:t>
            </a:r>
          </a:p>
        </p:txBody>
      </p:sp>
      <p:sp>
        <p:nvSpPr>
          <p:cNvPr id="11" name="7000…">
            <a:extLst>
              <a:ext uri="{FF2B5EF4-FFF2-40B4-BE49-F238E27FC236}">
                <a16:creationId xmlns:a16="http://schemas.microsoft.com/office/drawing/2014/main" id="{E05D23CF-43B3-43F4-B608-F9E0BD83928E}"/>
              </a:ext>
            </a:extLst>
          </p:cNvPr>
          <p:cNvSpPr txBox="1"/>
          <p:nvPr/>
        </p:nvSpPr>
        <p:spPr>
          <a:xfrm>
            <a:off x="6955963" y="2182146"/>
            <a:ext cx="2347118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3000" spc="-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&gt;80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Регионов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</a:p>
        </p:txBody>
      </p:sp>
      <p:sp>
        <p:nvSpPr>
          <p:cNvPr id="12" name="7000…">
            <a:extLst>
              <a:ext uri="{FF2B5EF4-FFF2-40B4-BE49-F238E27FC236}">
                <a16:creationId xmlns:a16="http://schemas.microsoft.com/office/drawing/2014/main" id="{0C333C52-4216-4658-85CB-2F948E25A52F}"/>
              </a:ext>
            </a:extLst>
          </p:cNvPr>
          <p:cNvSpPr txBox="1"/>
          <p:nvPr/>
        </p:nvSpPr>
        <p:spPr>
          <a:xfrm>
            <a:off x="9324203" y="2182855"/>
            <a:ext cx="2347118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3000" spc="-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000" spc="-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3000" spc="-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Отраслей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82221-CAAD-4E28-80D5-EE87354CBD47}"/>
              </a:ext>
            </a:extLst>
          </p:cNvPr>
          <p:cNvSpPr txBox="1"/>
          <p:nvPr/>
        </p:nvSpPr>
        <p:spPr>
          <a:xfrm>
            <a:off x="842665" y="1551645"/>
            <a:ext cx="3829558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500" cap="all" dirty="0"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Премия вручается за деловое совершенство и внедрение методов и инструментов повышения эффективности бизнес-процессов, производительности труда и качества продукции и услуг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7000…">
            <a:extLst>
              <a:ext uri="{FF2B5EF4-FFF2-40B4-BE49-F238E27FC236}">
                <a16:creationId xmlns:a16="http://schemas.microsoft.com/office/drawing/2014/main" id="{72ACFEBD-3160-4A9B-AEBD-DA3BE7B40E50}"/>
              </a:ext>
            </a:extLst>
          </p:cNvPr>
          <p:cNvSpPr txBox="1"/>
          <p:nvPr/>
        </p:nvSpPr>
        <p:spPr>
          <a:xfrm>
            <a:off x="9324203" y="2704301"/>
            <a:ext cx="2427422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4500" b="1" cap="all" spc="-9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3000" spc="-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&gt;130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экспертов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E793C7-4BB3-43B6-86CE-86149C699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909" y="4329187"/>
            <a:ext cx="797288" cy="17096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8629848-50F6-4DA0-A2D8-9A361CDD6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092" y="4158567"/>
            <a:ext cx="1439608" cy="19032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DE4F98-E051-4973-A907-4D793098A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544" y="4111223"/>
            <a:ext cx="1211874" cy="19276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474107-87FC-4E92-85D9-C19FF31C8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958" y="4448211"/>
            <a:ext cx="797071" cy="15697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9F60B5-FE5F-4E97-AF27-6AC2757B3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919" y="4545811"/>
            <a:ext cx="870272" cy="14721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9ECB825-6E96-4B4C-81DD-6E066335A5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5263" y="4663159"/>
            <a:ext cx="788938" cy="1252541"/>
          </a:xfrm>
          <a:prstGeom prst="rect">
            <a:avLst/>
          </a:prstGeom>
        </p:spPr>
      </p:pic>
      <p:sp>
        <p:nvSpPr>
          <p:cNvPr id="21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0285E9B0-4621-4C03-B55B-CD1270E68016}"/>
              </a:ext>
            </a:extLst>
          </p:cNvPr>
          <p:cNvSpPr txBox="1"/>
          <p:nvPr/>
        </p:nvSpPr>
        <p:spPr>
          <a:xfrm>
            <a:off x="2989919" y="4097352"/>
            <a:ext cx="1381335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25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</a:p>
        </p:txBody>
      </p:sp>
      <p:sp>
        <p:nvSpPr>
          <p:cNvPr id="23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7F2E5CFE-7E46-42B3-94B5-AFD893B95CCD}"/>
              </a:ext>
            </a:extLst>
          </p:cNvPr>
          <p:cNvSpPr txBox="1"/>
          <p:nvPr/>
        </p:nvSpPr>
        <p:spPr>
          <a:xfrm>
            <a:off x="1790105" y="4211930"/>
            <a:ext cx="732803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25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4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F7C9C622-A923-4B8E-821D-7006A6FEADA1}"/>
              </a:ext>
            </a:extLst>
          </p:cNvPr>
          <p:cNvSpPr txBox="1"/>
          <p:nvPr/>
        </p:nvSpPr>
        <p:spPr>
          <a:xfrm>
            <a:off x="4404969" y="4012194"/>
            <a:ext cx="850794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25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</a:t>
            </a:r>
          </a:p>
        </p:txBody>
      </p:sp>
      <p:sp>
        <p:nvSpPr>
          <p:cNvPr id="25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FA62C888-337B-48E6-9778-909141248133}"/>
              </a:ext>
            </a:extLst>
          </p:cNvPr>
          <p:cNvSpPr txBox="1"/>
          <p:nvPr/>
        </p:nvSpPr>
        <p:spPr>
          <a:xfrm>
            <a:off x="5955003" y="3893215"/>
            <a:ext cx="850794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25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</a:t>
            </a:r>
          </a:p>
        </p:txBody>
      </p:sp>
      <p:sp>
        <p:nvSpPr>
          <p:cNvPr id="26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8CCCE269-CAF6-4420-A5C9-7D3B5828BDFB}"/>
              </a:ext>
            </a:extLst>
          </p:cNvPr>
          <p:cNvSpPr txBox="1"/>
          <p:nvPr/>
        </p:nvSpPr>
        <p:spPr>
          <a:xfrm>
            <a:off x="7768104" y="3689165"/>
            <a:ext cx="850794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25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</a:p>
        </p:txBody>
      </p:sp>
      <p:sp>
        <p:nvSpPr>
          <p:cNvPr id="27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A35691CA-DF17-4374-A82B-1A44888F128A}"/>
              </a:ext>
            </a:extLst>
          </p:cNvPr>
          <p:cNvSpPr txBox="1"/>
          <p:nvPr/>
        </p:nvSpPr>
        <p:spPr>
          <a:xfrm>
            <a:off x="9807095" y="3533374"/>
            <a:ext cx="1381335" cy="62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3750" b="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500+</a:t>
            </a:r>
          </a:p>
        </p:txBody>
      </p:sp>
      <p:sp>
        <p:nvSpPr>
          <p:cNvPr id="28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269FD4E3-04E4-4A74-90A3-055836E6BBB9}"/>
              </a:ext>
            </a:extLst>
          </p:cNvPr>
          <p:cNvSpPr txBox="1"/>
          <p:nvPr/>
        </p:nvSpPr>
        <p:spPr>
          <a:xfrm>
            <a:off x="2199977" y="5501639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9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688CCBC5-10B6-4FBF-B2BC-AB42EF35739D}"/>
              </a:ext>
            </a:extLst>
          </p:cNvPr>
          <p:cNvSpPr txBox="1"/>
          <p:nvPr/>
        </p:nvSpPr>
        <p:spPr>
          <a:xfrm>
            <a:off x="3698470" y="5504016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0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A3C12410-7AC5-4BE8-85F4-256E7C455C94}"/>
              </a:ext>
            </a:extLst>
          </p:cNvPr>
          <p:cNvSpPr txBox="1"/>
          <p:nvPr/>
        </p:nvSpPr>
        <p:spPr>
          <a:xfrm>
            <a:off x="5072414" y="5504016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1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03D91411-242B-40DC-9A35-D014E15BEA99}"/>
              </a:ext>
            </a:extLst>
          </p:cNvPr>
          <p:cNvSpPr txBox="1"/>
          <p:nvPr/>
        </p:nvSpPr>
        <p:spPr>
          <a:xfrm>
            <a:off x="6457965" y="5504016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2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4AE47C42-1F0F-49A6-8749-266C466B3899}"/>
              </a:ext>
            </a:extLst>
          </p:cNvPr>
          <p:cNvSpPr txBox="1"/>
          <p:nvPr/>
        </p:nvSpPr>
        <p:spPr>
          <a:xfrm>
            <a:off x="7968965" y="5504016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33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7B23F70C-5B9C-4D7D-9F88-ED08F6A14318}"/>
              </a:ext>
            </a:extLst>
          </p:cNvPr>
          <p:cNvSpPr txBox="1"/>
          <p:nvPr/>
        </p:nvSpPr>
        <p:spPr>
          <a:xfrm>
            <a:off x="9941423" y="5523066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41D98523-F053-4334-AFD2-4689848E912E}"/>
              </a:ext>
            </a:extLst>
          </p:cNvPr>
          <p:cNvSpPr txBox="1">
            <a:spLocks/>
          </p:cNvSpPr>
          <p:nvPr/>
        </p:nvSpPr>
        <p:spPr>
          <a:xfrm>
            <a:off x="261937" y="5994823"/>
            <a:ext cx="11668125" cy="260477"/>
          </a:xfrm>
          <a:prstGeom prst="rect">
            <a:avLst/>
          </a:prstGeom>
        </p:spPr>
        <p:txBody>
          <a:bodyPr vert="horz" lIns="45720" tIns="22860" rIns="45720" bIns="22860" rtlCol="0" anchor="t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rgbClr val="3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ЗАЯВОК</a:t>
            </a:r>
            <a:r>
              <a:rPr lang="en-US" sz="1200" dirty="0">
                <a:solidFill>
                  <a:srgbClr val="3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383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ДИАГНОСТИКУ ПО МОДЕЛИ ПРЕМИИ 2016-2021 гг.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C0FB657-2DE9-4A76-A971-9EA64F572366}"/>
              </a:ext>
            </a:extLst>
          </p:cNvPr>
          <p:cNvCxnSpPr>
            <a:cxnSpLocks/>
          </p:cNvCxnSpPr>
          <p:nvPr/>
        </p:nvCxnSpPr>
        <p:spPr>
          <a:xfrm>
            <a:off x="765415" y="3437458"/>
            <a:ext cx="1116464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5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249"/>
            <a:ext cx="10293626" cy="881631"/>
          </a:xfrm>
        </p:spPr>
        <p:txBody>
          <a:bodyPr>
            <a:noAutofit/>
          </a:bodyPr>
          <a:lstStyle/>
          <a:p>
            <a:r>
              <a:rPr lang="ru-RU" sz="28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ТОП-5 ОТРАСЛЕЙ ПО КОЛИЧЕСТВУ ЗАЯВОК </a:t>
            </a:r>
            <a:br>
              <a:rPr lang="ru-RU" sz="2800" cap="all" dirty="0">
                <a:solidFill>
                  <a:srgbClr val="06519F"/>
                </a:solidFill>
                <a:latin typeface="Arial Black" panose="020B0A04020102020204" pitchFamily="34" charset="0"/>
              </a:rPr>
            </a:br>
            <a:r>
              <a:rPr lang="ru-RU" sz="28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В 2021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842AF-1419-48DA-B737-E992FB51A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92" y="2008135"/>
            <a:ext cx="10684224" cy="196307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F48DE729-3AD5-471C-9BE9-9428D3CBBD1E}"/>
              </a:ext>
            </a:extLst>
          </p:cNvPr>
          <p:cNvSpPr/>
          <p:nvPr/>
        </p:nvSpPr>
        <p:spPr>
          <a:xfrm>
            <a:off x="8213210" y="2273622"/>
            <a:ext cx="640080" cy="640080"/>
          </a:xfrm>
          <a:prstGeom prst="ellipse">
            <a:avLst/>
          </a:prstGeom>
          <a:solidFill>
            <a:srgbClr val="383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EADEB7E-D692-42E7-BFB4-3530C8B56B28}"/>
              </a:ext>
            </a:extLst>
          </p:cNvPr>
          <p:cNvSpPr/>
          <p:nvPr/>
        </p:nvSpPr>
        <p:spPr>
          <a:xfrm>
            <a:off x="6164716" y="2273622"/>
            <a:ext cx="640080" cy="640080"/>
          </a:xfrm>
          <a:prstGeom prst="ellipse">
            <a:avLst/>
          </a:prstGeom>
          <a:solidFill>
            <a:srgbClr val="383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CBABA17-59CD-4ED9-B84F-50A6286DF9FF}"/>
              </a:ext>
            </a:extLst>
          </p:cNvPr>
          <p:cNvSpPr/>
          <p:nvPr/>
        </p:nvSpPr>
        <p:spPr>
          <a:xfrm>
            <a:off x="1615590" y="2277066"/>
            <a:ext cx="640080" cy="640080"/>
          </a:xfrm>
          <a:prstGeom prst="ellipse">
            <a:avLst/>
          </a:prstGeom>
          <a:solidFill>
            <a:srgbClr val="383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машиностроение">
            <a:extLst>
              <a:ext uri="{FF2B5EF4-FFF2-40B4-BE49-F238E27FC236}">
                <a16:creationId xmlns:a16="http://schemas.microsoft.com/office/drawing/2014/main" id="{522B3E5D-EE96-4DF1-B1ED-24C7FA1D9028}"/>
              </a:ext>
            </a:extLst>
          </p:cNvPr>
          <p:cNvSpPr txBox="1"/>
          <p:nvPr/>
        </p:nvSpPr>
        <p:spPr>
          <a:xfrm>
            <a:off x="9784584" y="3985824"/>
            <a:ext cx="2271718" cy="106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l" defTabSz="825500">
              <a:defRPr sz="3500" b="1" cap="all" spc="-70">
                <a:solidFill>
                  <a:srgbClr val="FFFFFF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defRPr sz="3500" b="1" cap="all" spc="-70">
                <a:solidFill>
                  <a:srgbClr val="FFFFFF"/>
                </a:solidFill>
                <a:latin typeface="+mn-lt"/>
                <a:ea typeface="+mn-ea"/>
                <a:cs typeface="+mn-cs"/>
                <a:sym typeface="DIN Pro"/>
              </a:defRPr>
            </a:pPr>
            <a:r>
              <a:rPr lang="ru-RU" sz="1750" b="0" cap="none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Машиностроение</a:t>
            </a:r>
          </a:p>
          <a:p>
            <a:pPr>
              <a:defRPr sz="3500" b="1" cap="all" spc="-70">
                <a:solidFill>
                  <a:srgbClr val="FFFFFF"/>
                </a:solidFill>
                <a:latin typeface="+mn-lt"/>
                <a:ea typeface="+mn-ea"/>
                <a:cs typeface="+mn-cs"/>
                <a:sym typeface="DIN Pro"/>
              </a:defRPr>
            </a:pPr>
            <a:endParaRPr sz="1750" b="0" cap="none" spc="-45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Образование">
            <a:extLst>
              <a:ext uri="{FF2B5EF4-FFF2-40B4-BE49-F238E27FC236}">
                <a16:creationId xmlns:a16="http://schemas.microsoft.com/office/drawing/2014/main" id="{A9134843-A86E-403C-B418-EA59A798E4A1}"/>
              </a:ext>
            </a:extLst>
          </p:cNvPr>
          <p:cNvSpPr txBox="1"/>
          <p:nvPr/>
        </p:nvSpPr>
        <p:spPr>
          <a:xfrm>
            <a:off x="7655354" y="3995349"/>
            <a:ext cx="2271718" cy="474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defPPr>
              <a:defRPr lang="en-US"/>
            </a:defPPr>
            <a:lvl1pPr defTabSz="825500">
              <a:defRPr sz="3500" b="0" cap="none" spc="-90">
                <a:latin typeface="DIN Pro Regular" panose="020B0504020101020102" pitchFamily="34" charset="0"/>
                <a:ea typeface="SimSun" panose="02010600030101010101" pitchFamily="2" charset="-122"/>
                <a:cs typeface="DIN Pro Regular" panose="020B0504020101020102" pitchFamily="34" charset="0"/>
              </a:defRPr>
            </a:lvl1pPr>
          </a:lstStyle>
          <a:p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14" name="сфера услуг">
            <a:extLst>
              <a:ext uri="{FF2B5EF4-FFF2-40B4-BE49-F238E27FC236}">
                <a16:creationId xmlns:a16="http://schemas.microsoft.com/office/drawing/2014/main" id="{ADCC998A-2A68-4A12-BEBA-85E9426FA1C4}"/>
              </a:ext>
            </a:extLst>
          </p:cNvPr>
          <p:cNvSpPr txBox="1"/>
          <p:nvPr/>
        </p:nvSpPr>
        <p:spPr>
          <a:xfrm>
            <a:off x="3331341" y="3995349"/>
            <a:ext cx="2230696" cy="98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l" defTabSz="825500">
              <a:defRPr sz="3500" b="1" cap="all" spc="-70">
                <a:solidFill>
                  <a:srgbClr val="FFFFFF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 defTabSz="457200">
              <a:lnSpc>
                <a:spcPct val="90000"/>
              </a:lnSpc>
            </a:pPr>
            <a:r>
              <a:rPr lang="ru-RU" sz="1750" b="0" cap="none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Сфера услуг </a:t>
            </a:r>
          </a:p>
        </p:txBody>
      </p:sp>
      <p:sp>
        <p:nvSpPr>
          <p:cNvPr id="15" name="пищевая…">
            <a:extLst>
              <a:ext uri="{FF2B5EF4-FFF2-40B4-BE49-F238E27FC236}">
                <a16:creationId xmlns:a16="http://schemas.microsoft.com/office/drawing/2014/main" id="{C80E8156-9EE0-4D81-A668-281105A2FC1A}"/>
              </a:ext>
            </a:extLst>
          </p:cNvPr>
          <p:cNvSpPr txBox="1"/>
          <p:nvPr/>
        </p:nvSpPr>
        <p:spPr>
          <a:xfrm>
            <a:off x="5618446" y="4383258"/>
            <a:ext cx="2271718" cy="98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defRPr sz="3500" b="1" cap="all" spc="-70">
                <a:solidFill>
                  <a:srgbClr val="FFFFFF"/>
                </a:solidFill>
                <a:latin typeface="+mn-lt"/>
                <a:ea typeface="+mn-ea"/>
                <a:cs typeface="+mn-cs"/>
                <a:sym typeface="DIN Pro"/>
              </a:defRPr>
            </a:pPr>
            <a:endParaRPr lang="ru-RU" sz="1750" b="1" spc="-40" dirty="0">
              <a:solidFill>
                <a:srgbClr val="383D8A"/>
              </a:solidFill>
              <a:latin typeface="Arial" panose="020B0604020202020204" pitchFamily="34" charset="0"/>
              <a:cs typeface="Arial" panose="020B0604020202020204" pitchFamily="34" charset="0"/>
              <a:sym typeface="DIN Pro"/>
            </a:endParaRPr>
          </a:p>
        </p:txBody>
      </p:sp>
      <p:sp>
        <p:nvSpPr>
          <p:cNvPr id="16" name="Здравоохра-нение">
            <a:extLst>
              <a:ext uri="{FF2B5EF4-FFF2-40B4-BE49-F238E27FC236}">
                <a16:creationId xmlns:a16="http://schemas.microsoft.com/office/drawing/2014/main" id="{8DCC55FF-8ECE-4488-AAD0-9FE1C19B5BA2}"/>
              </a:ext>
            </a:extLst>
          </p:cNvPr>
          <p:cNvSpPr txBox="1"/>
          <p:nvPr/>
        </p:nvSpPr>
        <p:spPr>
          <a:xfrm>
            <a:off x="1140129" y="3995349"/>
            <a:ext cx="2335780" cy="98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l" defTabSz="825500">
              <a:defRPr sz="4500" b="1" cap="all" spc="-90">
                <a:solidFill>
                  <a:srgbClr val="FFFFFF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 defTabSz="457200">
              <a:lnSpc>
                <a:spcPct val="90000"/>
              </a:lnSpc>
            </a:pPr>
            <a:r>
              <a:rPr lang="ru-RU" sz="1750" b="0" cap="none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Пищевая промышленность</a:t>
            </a:r>
          </a:p>
        </p:txBody>
      </p:sp>
      <p:sp>
        <p:nvSpPr>
          <p:cNvPr id="17" name="Линия">
            <a:extLst>
              <a:ext uri="{FF2B5EF4-FFF2-40B4-BE49-F238E27FC236}">
                <a16:creationId xmlns:a16="http://schemas.microsoft.com/office/drawing/2014/main" id="{6B4092B1-F6AB-4076-99AA-9AAD9A04EB09}"/>
              </a:ext>
            </a:extLst>
          </p:cNvPr>
          <p:cNvSpPr/>
          <p:nvPr/>
        </p:nvSpPr>
        <p:spPr>
          <a:xfrm flipV="1">
            <a:off x="9756525" y="3549455"/>
            <a:ext cx="1" cy="84350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400" tIns="25400" rIns="25400" bIns="25400" anchor="ctr"/>
          <a:lstStyle/>
          <a:p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Линия">
            <a:extLst>
              <a:ext uri="{FF2B5EF4-FFF2-40B4-BE49-F238E27FC236}">
                <a16:creationId xmlns:a16="http://schemas.microsoft.com/office/drawing/2014/main" id="{F72EB519-872B-494F-A166-462053B95CF1}"/>
              </a:ext>
            </a:extLst>
          </p:cNvPr>
          <p:cNvSpPr/>
          <p:nvPr/>
        </p:nvSpPr>
        <p:spPr>
          <a:xfrm flipV="1">
            <a:off x="7580411" y="3549455"/>
            <a:ext cx="1" cy="84350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400" tIns="25400" rIns="25400" bIns="25400" anchor="ctr"/>
          <a:lstStyle/>
          <a:p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Линия">
            <a:extLst>
              <a:ext uri="{FF2B5EF4-FFF2-40B4-BE49-F238E27FC236}">
                <a16:creationId xmlns:a16="http://schemas.microsoft.com/office/drawing/2014/main" id="{E4ABB433-7BA7-41A5-A5D8-28E1CF8CEA20}"/>
              </a:ext>
            </a:extLst>
          </p:cNvPr>
          <p:cNvSpPr/>
          <p:nvPr/>
        </p:nvSpPr>
        <p:spPr>
          <a:xfrm flipV="1">
            <a:off x="5445642" y="3612955"/>
            <a:ext cx="1" cy="84350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400" tIns="25400" rIns="25400" bIns="25400" anchor="ctr"/>
          <a:lstStyle/>
          <a:p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Линия">
            <a:extLst>
              <a:ext uri="{FF2B5EF4-FFF2-40B4-BE49-F238E27FC236}">
                <a16:creationId xmlns:a16="http://schemas.microsoft.com/office/drawing/2014/main" id="{E57DA83F-6692-4C66-A05F-5CE71B273813}"/>
              </a:ext>
            </a:extLst>
          </p:cNvPr>
          <p:cNvSpPr/>
          <p:nvPr/>
        </p:nvSpPr>
        <p:spPr>
          <a:xfrm flipV="1">
            <a:off x="3254475" y="3612955"/>
            <a:ext cx="1" cy="84350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400" tIns="25400" rIns="25400" bIns="25400" anchor="ctr"/>
          <a:lstStyle/>
          <a:p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Линия">
            <a:extLst>
              <a:ext uri="{FF2B5EF4-FFF2-40B4-BE49-F238E27FC236}">
                <a16:creationId xmlns:a16="http://schemas.microsoft.com/office/drawing/2014/main" id="{11EC734E-C82C-44A2-AEBA-D5CE5E6ED720}"/>
              </a:ext>
            </a:extLst>
          </p:cNvPr>
          <p:cNvSpPr/>
          <p:nvPr/>
        </p:nvSpPr>
        <p:spPr>
          <a:xfrm flipV="1">
            <a:off x="1063310" y="3612955"/>
            <a:ext cx="1" cy="84350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400" tIns="25400" rIns="25400" bIns="25400" anchor="ctr"/>
          <a:lstStyle/>
          <a:p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ковид и образ жизни">
            <a:extLst>
              <a:ext uri="{FF2B5EF4-FFF2-40B4-BE49-F238E27FC236}">
                <a16:creationId xmlns:a16="http://schemas.microsoft.com/office/drawing/2014/main" id="{AC2ABDFC-A54D-4758-A56A-28337CE437B1}"/>
              </a:ext>
            </a:extLst>
          </p:cNvPr>
          <p:cNvSpPr txBox="1"/>
          <p:nvPr/>
        </p:nvSpPr>
        <p:spPr>
          <a:xfrm>
            <a:off x="838200" y="1316875"/>
            <a:ext cx="1056864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500" spc="-40" dirty="0">
                <a:solidFill>
                  <a:srgbClr val="06519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Организации из </a:t>
            </a:r>
            <a:r>
              <a:rPr lang="ru-RU" sz="25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28 ОТРАСЛЕЙ</a:t>
            </a:r>
            <a:r>
              <a:rPr lang="ru-RU" sz="2500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500" spc="-40" dirty="0">
                <a:solidFill>
                  <a:srgbClr val="06519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УЧАСТВУЮТ В КОНКУРСЕ 2021 Года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653E100-B1F9-4275-8C6F-3CBA8CCB5D3F}"/>
              </a:ext>
            </a:extLst>
          </p:cNvPr>
          <p:cNvSpPr/>
          <p:nvPr/>
        </p:nvSpPr>
        <p:spPr>
          <a:xfrm>
            <a:off x="3985634" y="2273622"/>
            <a:ext cx="640080" cy="640080"/>
          </a:xfrm>
          <a:prstGeom prst="ellipse">
            <a:avLst/>
          </a:prstGeom>
          <a:solidFill>
            <a:srgbClr val="383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0FB7D18-D03C-4463-92EB-6C82593F02ED}"/>
              </a:ext>
            </a:extLst>
          </p:cNvPr>
          <p:cNvSpPr/>
          <p:nvPr/>
        </p:nvSpPr>
        <p:spPr>
          <a:xfrm>
            <a:off x="10517498" y="2273622"/>
            <a:ext cx="640080" cy="640080"/>
          </a:xfrm>
          <a:prstGeom prst="ellipse">
            <a:avLst/>
          </a:prstGeom>
          <a:solidFill>
            <a:srgbClr val="383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фера услуг">
            <a:extLst>
              <a:ext uri="{FF2B5EF4-FFF2-40B4-BE49-F238E27FC236}">
                <a16:creationId xmlns:a16="http://schemas.microsoft.com/office/drawing/2014/main" id="{FC4461D4-12CA-4C08-82F9-7DB62ACD4AE8}"/>
              </a:ext>
            </a:extLst>
          </p:cNvPr>
          <p:cNvSpPr txBox="1"/>
          <p:nvPr/>
        </p:nvSpPr>
        <p:spPr>
          <a:xfrm>
            <a:off x="5522507" y="3995349"/>
            <a:ext cx="2230696" cy="98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l" defTabSz="825500">
              <a:defRPr sz="3500" b="1" cap="all" spc="-70">
                <a:solidFill>
                  <a:srgbClr val="FFFFFF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 defTabSz="457200">
              <a:lnSpc>
                <a:spcPct val="90000"/>
              </a:lnSpc>
            </a:pPr>
            <a:r>
              <a:rPr lang="ru-RU" sz="1750" b="0" cap="none" spc="-45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Образование </a:t>
            </a:r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53BD2F93-C548-434C-A0CF-06BB2B37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040" y="2443079"/>
            <a:ext cx="326997" cy="321887"/>
          </a:xfrm>
          <a:prstGeom prst="rect">
            <a:avLst/>
          </a:prstGeom>
        </p:spPr>
      </p:pic>
      <p:pic>
        <p:nvPicPr>
          <p:cNvPr id="27" name="Picture 1">
            <a:extLst>
              <a:ext uri="{FF2B5EF4-FFF2-40B4-BE49-F238E27FC236}">
                <a16:creationId xmlns:a16="http://schemas.microsoft.com/office/drawing/2014/main" id="{64959AAF-8FCF-49D3-8A33-BC780D179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739" y="2450131"/>
            <a:ext cx="307783" cy="307783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81779895-3417-4B84-9E41-ACBD273FB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3863" y="2464635"/>
            <a:ext cx="278774" cy="278774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4BC57D5F-ED21-4D17-B2FA-487D814A8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562" y="2447910"/>
            <a:ext cx="312225" cy="312225"/>
          </a:xfrm>
          <a:prstGeom prst="rect">
            <a:avLst/>
          </a:prstGeom>
        </p:spPr>
      </p:pic>
      <p:pic>
        <p:nvPicPr>
          <p:cNvPr id="30" name="Picture 28">
            <a:extLst>
              <a:ext uri="{FF2B5EF4-FFF2-40B4-BE49-F238E27FC236}">
                <a16:creationId xmlns:a16="http://schemas.microsoft.com/office/drawing/2014/main" id="{FB49A789-83F0-433F-A378-413403C411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793" y="2473788"/>
            <a:ext cx="257928" cy="2604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46A734C-8FA8-4A95-B4F2-82BEB5CF48DB}"/>
              </a:ext>
            </a:extLst>
          </p:cNvPr>
          <p:cNvSpPr txBox="1"/>
          <p:nvPr/>
        </p:nvSpPr>
        <p:spPr>
          <a:xfrm>
            <a:off x="945111" y="4708597"/>
            <a:ext cx="1087562" cy="639855"/>
          </a:xfrm>
          <a:prstGeom prst="rect">
            <a:avLst/>
          </a:prstGeom>
          <a:noFill/>
        </p:spPr>
        <p:txBody>
          <a:bodyPr wrap="square" lIns="1680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5000" b="1" spc="-1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62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0EE7A0-9724-41C4-8851-B591D6E8BF05}"/>
              </a:ext>
            </a:extLst>
          </p:cNvPr>
          <p:cNvSpPr txBox="1"/>
          <p:nvPr/>
        </p:nvSpPr>
        <p:spPr>
          <a:xfrm>
            <a:off x="1838739" y="4926862"/>
            <a:ext cx="1012400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750" b="1" cap="all" spc="-2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ЗАЯВКИ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72659A-6F1F-495A-B995-95DF51426AF6}"/>
              </a:ext>
            </a:extLst>
          </p:cNvPr>
          <p:cNvSpPr txBox="1"/>
          <p:nvPr/>
        </p:nvSpPr>
        <p:spPr>
          <a:xfrm>
            <a:off x="3143489" y="4711198"/>
            <a:ext cx="1087562" cy="639855"/>
          </a:xfrm>
          <a:prstGeom prst="rect">
            <a:avLst/>
          </a:prstGeom>
          <a:noFill/>
        </p:spPr>
        <p:txBody>
          <a:bodyPr wrap="square" lIns="1680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5000" b="1" spc="-1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55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164242-76CB-4B03-9292-6333E93226B6}"/>
              </a:ext>
            </a:extLst>
          </p:cNvPr>
          <p:cNvSpPr txBox="1"/>
          <p:nvPr/>
        </p:nvSpPr>
        <p:spPr>
          <a:xfrm>
            <a:off x="4058995" y="4914444"/>
            <a:ext cx="1061494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750" b="1" cap="all" spc="-2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ЗАЯВОК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6F476E-24FF-496F-B8CF-A26EADF651B6}"/>
              </a:ext>
            </a:extLst>
          </p:cNvPr>
          <p:cNvSpPr txBox="1"/>
          <p:nvPr/>
        </p:nvSpPr>
        <p:spPr>
          <a:xfrm>
            <a:off x="5325353" y="4708597"/>
            <a:ext cx="1087562" cy="639855"/>
          </a:xfrm>
          <a:prstGeom prst="rect">
            <a:avLst/>
          </a:prstGeom>
          <a:noFill/>
        </p:spPr>
        <p:txBody>
          <a:bodyPr wrap="square" lIns="1680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5000" b="1" spc="-1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51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D1EFBC-C508-4446-856B-1217CDB2316D}"/>
              </a:ext>
            </a:extLst>
          </p:cNvPr>
          <p:cNvSpPr txBox="1"/>
          <p:nvPr/>
        </p:nvSpPr>
        <p:spPr>
          <a:xfrm>
            <a:off x="6184199" y="4893872"/>
            <a:ext cx="926229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750" b="1" cap="all" spc="-2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ЗАЯВКА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C46D5A-96F7-4722-9061-D222E93B38C4}"/>
              </a:ext>
            </a:extLst>
          </p:cNvPr>
          <p:cNvSpPr txBox="1"/>
          <p:nvPr/>
        </p:nvSpPr>
        <p:spPr>
          <a:xfrm>
            <a:off x="7523731" y="4711198"/>
            <a:ext cx="1087562" cy="639855"/>
          </a:xfrm>
          <a:prstGeom prst="rect">
            <a:avLst/>
          </a:prstGeom>
          <a:noFill/>
        </p:spPr>
        <p:txBody>
          <a:bodyPr wrap="square" lIns="1680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5000" b="1" spc="-1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42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78A7F2-22DD-4705-A639-A818EFDDD2FB}"/>
              </a:ext>
            </a:extLst>
          </p:cNvPr>
          <p:cNvSpPr txBox="1"/>
          <p:nvPr/>
        </p:nvSpPr>
        <p:spPr>
          <a:xfrm>
            <a:off x="8442047" y="4914420"/>
            <a:ext cx="1014784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750" b="1" cap="all" spc="-2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ЗАЯВКИ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F70A04-D212-4B13-A669-F20BA3FCE469}"/>
              </a:ext>
            </a:extLst>
          </p:cNvPr>
          <p:cNvSpPr txBox="1"/>
          <p:nvPr/>
        </p:nvSpPr>
        <p:spPr>
          <a:xfrm>
            <a:off x="9663990" y="4711198"/>
            <a:ext cx="1087562" cy="639855"/>
          </a:xfrm>
          <a:prstGeom prst="rect">
            <a:avLst/>
          </a:prstGeom>
          <a:noFill/>
        </p:spPr>
        <p:txBody>
          <a:bodyPr wrap="square" lIns="16800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5000" b="1" spc="-1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40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3876BF-7391-4E89-931F-1727428384DC}"/>
              </a:ext>
            </a:extLst>
          </p:cNvPr>
          <p:cNvSpPr txBox="1"/>
          <p:nvPr/>
        </p:nvSpPr>
        <p:spPr>
          <a:xfrm>
            <a:off x="10556374" y="4893872"/>
            <a:ext cx="990994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750" b="1" cap="all" spc="-2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ЗАЯВОК</a:t>
            </a:r>
          </a:p>
        </p:txBody>
      </p:sp>
    </p:spTree>
    <p:extLst>
      <p:ext uri="{BB962C8B-B14F-4D97-AF65-F5344CB8AC3E}">
        <p14:creationId xmlns:p14="http://schemas.microsoft.com/office/powerpoint/2010/main" val="373035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249"/>
            <a:ext cx="10293626" cy="881631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УЧАСТНИКИ КОНКУРСА ОТ ЛЕГКОЙ ПРОМЫШЛЕННОСТИ</a:t>
            </a:r>
            <a:b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</a:br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ЗА ВСЮ ИСТОРИЮ</a:t>
            </a:r>
          </a:p>
        </p:txBody>
      </p:sp>
      <p:sp>
        <p:nvSpPr>
          <p:cNvPr id="21" name="ковид и образ жизни">
            <a:extLst>
              <a:ext uri="{FF2B5EF4-FFF2-40B4-BE49-F238E27FC236}">
                <a16:creationId xmlns:a16="http://schemas.microsoft.com/office/drawing/2014/main" id="{A54E4CB1-1E33-418E-81D7-8128C68A7F54}"/>
              </a:ext>
            </a:extLst>
          </p:cNvPr>
          <p:cNvSpPr txBox="1"/>
          <p:nvPr/>
        </p:nvSpPr>
        <p:spPr>
          <a:xfrm>
            <a:off x="8898578" y="3338027"/>
            <a:ext cx="1978862" cy="328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9" tIns="25399" rIns="25399" bIns="25399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ДИПЛОМАНТОВ</a:t>
            </a:r>
          </a:p>
        </p:txBody>
      </p:sp>
      <p:sp>
        <p:nvSpPr>
          <p:cNvPr id="22" name="ковид и образ жизни">
            <a:extLst>
              <a:ext uri="{FF2B5EF4-FFF2-40B4-BE49-F238E27FC236}">
                <a16:creationId xmlns:a16="http://schemas.microsoft.com/office/drawing/2014/main" id="{01BD4395-6A66-4192-96B5-3209F6CD1FFA}"/>
              </a:ext>
            </a:extLst>
          </p:cNvPr>
          <p:cNvSpPr txBox="1"/>
          <p:nvPr/>
        </p:nvSpPr>
        <p:spPr>
          <a:xfrm>
            <a:off x="8898578" y="1955159"/>
            <a:ext cx="1826571" cy="328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9" tIns="25399" rIns="25399" bIns="25399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ПРЕДПРИЯТИЯ</a:t>
            </a:r>
          </a:p>
        </p:txBody>
      </p:sp>
      <p:sp>
        <p:nvSpPr>
          <p:cNvPr id="23" name="ковид и образ жизни">
            <a:extLst>
              <a:ext uri="{FF2B5EF4-FFF2-40B4-BE49-F238E27FC236}">
                <a16:creationId xmlns:a16="http://schemas.microsoft.com/office/drawing/2014/main" id="{84001686-F686-415B-B93E-9714BEAF72DC}"/>
              </a:ext>
            </a:extLst>
          </p:cNvPr>
          <p:cNvSpPr txBox="1"/>
          <p:nvPr/>
        </p:nvSpPr>
        <p:spPr>
          <a:xfrm>
            <a:off x="8943713" y="4720894"/>
            <a:ext cx="1634513" cy="328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9" tIns="25399" rIns="25399" bIns="25399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spc="-4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лауреата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015EE-3F5A-471A-9E4D-7B4418F8FFE9}"/>
              </a:ext>
            </a:extLst>
          </p:cNvPr>
          <p:cNvSpPr txBox="1"/>
          <p:nvPr/>
        </p:nvSpPr>
        <p:spPr>
          <a:xfrm>
            <a:off x="7538083" y="1497727"/>
            <a:ext cx="136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F35447-35AA-45F9-8B1E-1A1D080513D7}"/>
              </a:ext>
            </a:extLst>
          </p:cNvPr>
          <p:cNvSpPr txBox="1"/>
          <p:nvPr/>
        </p:nvSpPr>
        <p:spPr>
          <a:xfrm>
            <a:off x="7869947" y="2915461"/>
            <a:ext cx="1028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4AD7CF-963B-4CF6-BBED-F0F0CE663F8D}"/>
              </a:ext>
            </a:extLst>
          </p:cNvPr>
          <p:cNvSpPr txBox="1"/>
          <p:nvPr/>
        </p:nvSpPr>
        <p:spPr>
          <a:xfrm>
            <a:off x="7869946" y="4333258"/>
            <a:ext cx="1028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7" name="Изображение" descr="Изображение">
            <a:extLst>
              <a:ext uri="{FF2B5EF4-FFF2-40B4-BE49-F238E27FC236}">
                <a16:creationId xmlns:a16="http://schemas.microsoft.com/office/drawing/2014/main" id="{B7D39DD7-FB24-4633-B4C8-A873CA69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995317" y="1670418"/>
            <a:ext cx="916134" cy="3718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icture 2" descr="Позитивный тренд: за счет чего легкая промышленность в 2017 году  демонстрирует рост">
            <a:extLst>
              <a:ext uri="{FF2B5EF4-FFF2-40B4-BE49-F238E27FC236}">
                <a16:creationId xmlns:a16="http://schemas.microsoft.com/office/drawing/2014/main" id="{17D5E467-0E69-430B-A4E4-9FB49CF3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6596"/>
            <a:ext cx="5289223" cy="38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8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249"/>
            <a:ext cx="10293626" cy="881631"/>
          </a:xfrm>
        </p:spPr>
        <p:txBody>
          <a:bodyPr>
            <a:noAutofit/>
          </a:bodyPr>
          <a:lstStyle/>
          <a:p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ДИНАМИКА УЧАСТИЯ ПРЕДПРИЯТИЙ ЛЕГКОЙ ПРОМЫШЛЕННОСТИ В КОНКУРСЕ ЗА 2016-2021 ГГ.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E4D6660-C938-4018-AD9A-C2167AFA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77" y="3390900"/>
            <a:ext cx="889801" cy="19080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253933-3EC8-4515-B66D-D8F971612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591" y="3048001"/>
            <a:ext cx="1702624" cy="22509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B5182B-4751-47C8-AED3-C23461171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31" y="3484674"/>
            <a:ext cx="1001948" cy="15937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C5DF70E-DA76-430E-86DA-E26072E06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026" y="2842369"/>
            <a:ext cx="1334889" cy="26289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6B1C19-333A-4D3F-B709-8C80738BD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218" y="3286237"/>
            <a:ext cx="1202896" cy="203480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968711F-086C-47B6-9F49-592BA5E37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554" y="4397398"/>
            <a:ext cx="370573" cy="588332"/>
          </a:xfrm>
          <a:prstGeom prst="rect">
            <a:avLst/>
          </a:prstGeom>
        </p:spPr>
      </p:pic>
      <p:sp>
        <p:nvSpPr>
          <p:cNvPr id="29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D767B98E-C7B9-4C44-8773-95B603470BD9}"/>
              </a:ext>
            </a:extLst>
          </p:cNvPr>
          <p:cNvSpPr txBox="1"/>
          <p:nvPr/>
        </p:nvSpPr>
        <p:spPr>
          <a:xfrm>
            <a:off x="1228558" y="4795813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0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D25F6E58-D2BF-4A29-B190-D53F002310E5}"/>
              </a:ext>
            </a:extLst>
          </p:cNvPr>
          <p:cNvSpPr txBox="1"/>
          <p:nvPr/>
        </p:nvSpPr>
        <p:spPr>
          <a:xfrm>
            <a:off x="3001677" y="4795814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1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CAD07B52-EABF-457B-B59F-5A2C5E585C63}"/>
              </a:ext>
            </a:extLst>
          </p:cNvPr>
          <p:cNvSpPr txBox="1"/>
          <p:nvPr/>
        </p:nvSpPr>
        <p:spPr>
          <a:xfrm>
            <a:off x="4469776" y="4795812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2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B928623A-0432-40E6-970A-72FCE48081F0}"/>
              </a:ext>
            </a:extLst>
          </p:cNvPr>
          <p:cNvSpPr txBox="1"/>
          <p:nvPr/>
        </p:nvSpPr>
        <p:spPr>
          <a:xfrm>
            <a:off x="5895993" y="4795812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3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EC973B12-AAA9-4287-AA87-23246F2CF4C4}"/>
              </a:ext>
            </a:extLst>
          </p:cNvPr>
          <p:cNvSpPr txBox="1"/>
          <p:nvPr/>
        </p:nvSpPr>
        <p:spPr>
          <a:xfrm>
            <a:off x="7231049" y="4795811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34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F4DEF2DE-86C5-476A-B156-61A94EAAF0C7}"/>
              </a:ext>
            </a:extLst>
          </p:cNvPr>
          <p:cNvSpPr txBox="1"/>
          <p:nvPr/>
        </p:nvSpPr>
        <p:spPr>
          <a:xfrm>
            <a:off x="8727332" y="4795810"/>
            <a:ext cx="73280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5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65F0BF0F-5713-49C0-9BCE-5583410A845D}"/>
              </a:ext>
            </a:extLst>
          </p:cNvPr>
          <p:cNvSpPr txBox="1"/>
          <p:nvPr/>
        </p:nvSpPr>
        <p:spPr>
          <a:xfrm>
            <a:off x="2382776" y="2570163"/>
            <a:ext cx="1381335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50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6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0569D0B7-353D-4494-BE63-2EBCB1DE9028}"/>
              </a:ext>
            </a:extLst>
          </p:cNvPr>
          <p:cNvSpPr txBox="1"/>
          <p:nvPr/>
        </p:nvSpPr>
        <p:spPr>
          <a:xfrm>
            <a:off x="1162665" y="3544437"/>
            <a:ext cx="73280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50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D485E5C7-0767-4E07-ACE8-E0EC1B38EDC4}"/>
              </a:ext>
            </a:extLst>
          </p:cNvPr>
          <p:cNvSpPr txBox="1"/>
          <p:nvPr/>
        </p:nvSpPr>
        <p:spPr>
          <a:xfrm>
            <a:off x="3941035" y="2025909"/>
            <a:ext cx="1381335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50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8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F5EA852A-E186-4D56-8D82-968F1345001E}"/>
              </a:ext>
            </a:extLst>
          </p:cNvPr>
          <p:cNvSpPr txBox="1"/>
          <p:nvPr/>
        </p:nvSpPr>
        <p:spPr>
          <a:xfrm>
            <a:off x="5690938" y="2600618"/>
            <a:ext cx="1381335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50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229565F3-7B29-4A78-ABCA-74CD2BEDB7B7}"/>
              </a:ext>
            </a:extLst>
          </p:cNvPr>
          <p:cNvSpPr txBox="1"/>
          <p:nvPr/>
        </p:nvSpPr>
        <p:spPr>
          <a:xfrm>
            <a:off x="7309497" y="2726808"/>
            <a:ext cx="1381335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50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Разработка и стандартизация требований к органической продукции">
            <a:extLst>
              <a:ext uri="{FF2B5EF4-FFF2-40B4-BE49-F238E27FC236}">
                <a16:creationId xmlns:a16="http://schemas.microsoft.com/office/drawing/2014/main" id="{F823C113-E95F-4E4C-ABD4-58AC84939C1E}"/>
              </a:ext>
            </a:extLst>
          </p:cNvPr>
          <p:cNvSpPr txBox="1"/>
          <p:nvPr/>
        </p:nvSpPr>
        <p:spPr>
          <a:xfrm>
            <a:off x="9391903" y="2316439"/>
            <a:ext cx="1381335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5000" dirty="0">
                <a:solidFill>
                  <a:srgbClr val="383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3724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5C3926-9493-4536-8CA8-1C38A188E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2" b="10417"/>
          <a:stretch/>
        </p:blipFill>
        <p:spPr>
          <a:xfrm>
            <a:off x="0" y="1514475"/>
            <a:ext cx="12192000" cy="3676650"/>
          </a:xfrm>
          <a:prstGeom prst="rect">
            <a:avLst/>
          </a:prstGeom>
        </p:spPr>
      </p:pic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7D4BBD0-48B0-4022-A7CF-5EEE231DC430}"/>
              </a:ext>
            </a:extLst>
          </p:cNvPr>
          <p:cNvSpPr txBox="1">
            <a:spLocks/>
          </p:cNvSpPr>
          <p:nvPr/>
        </p:nvSpPr>
        <p:spPr>
          <a:xfrm>
            <a:off x="838200" y="269249"/>
            <a:ext cx="10293626" cy="881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МОДЕЛЬ ДИАГНОСТИКИ КАЧЕСТВА ОСНОВАНА НА ЛУЧШИХ МИРОВЫХ ПРАКТИКАХ</a:t>
            </a:r>
          </a:p>
        </p:txBody>
      </p:sp>
    </p:spTree>
    <p:extLst>
      <p:ext uri="{BB962C8B-B14F-4D97-AF65-F5344CB8AC3E}">
        <p14:creationId xmlns:p14="http://schemas.microsoft.com/office/powerpoint/2010/main" val="196950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7D4BBD0-48B0-4022-A7CF-5EEE231DC430}"/>
              </a:ext>
            </a:extLst>
          </p:cNvPr>
          <p:cNvSpPr txBox="1">
            <a:spLocks/>
          </p:cNvSpPr>
          <p:nvPr/>
        </p:nvSpPr>
        <p:spPr>
          <a:xfrm>
            <a:off x="838200" y="269249"/>
            <a:ext cx="10293626" cy="881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rgbClr val="06519F"/>
                </a:solidFill>
                <a:latin typeface="Arial Black" panose="020B0A04020102020204" pitchFamily="34" charset="0"/>
              </a:rPr>
              <a:t>ЧТО ДАЕТ ПРЕДПРИЯТИЯМ ЛЕГКОЙ ПРОМЫШЛЕННОСТИ УЧАСТИЕ В КОНКУРСЕ?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FDC41B7-8697-4F2E-9122-FD0C0ED395A4}"/>
              </a:ext>
            </a:extLst>
          </p:cNvPr>
          <p:cNvSpPr/>
          <p:nvPr/>
        </p:nvSpPr>
        <p:spPr>
          <a:xfrm>
            <a:off x="1032526" y="2555009"/>
            <a:ext cx="4361688" cy="174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000" rIns="45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ts val="1000"/>
              <a:tabLst>
                <a:tab pos="228600" algn="l"/>
              </a:tabLst>
            </a:pPr>
            <a:r>
              <a:rPr lang="ru-RU" sz="2250" cap="all" spc="-40" dirty="0">
                <a:solidFill>
                  <a:srgbClr val="383F8A"/>
                </a:solidFill>
                <a:latin typeface="Arial" panose="020B0604020202020204" pitchFamily="34" charset="0"/>
                <a:cs typeface="Arial" panose="020B0604020202020204" pitchFamily="34" charset="0"/>
                <a:sym typeface="DIN Pro"/>
              </a:rPr>
              <a:t>Проведение самооценки совершенства                               и эффективности процессов и сравнение                 с экспертной оценкой</a:t>
            </a:r>
          </a:p>
        </p:txBody>
      </p:sp>
      <p:pic>
        <p:nvPicPr>
          <p:cNvPr id="5" name="Picture 2" descr="Эксперты конкурса премии Правительства РФ в области качества провели очное  обследование тамбовской компании «Пигмент»">
            <a:extLst>
              <a:ext uri="{FF2B5EF4-FFF2-40B4-BE49-F238E27FC236}">
                <a16:creationId xmlns:a16="http://schemas.microsoft.com/office/drawing/2014/main" id="{06221848-149B-4A91-B1E4-06C2F847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34" y="1484361"/>
            <a:ext cx="6005300" cy="397616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EC26753E-5983-4C59-B750-140C0121F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61129" y="2286782"/>
            <a:ext cx="584228" cy="23713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8129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545</Words>
  <Application>Microsoft Office PowerPoint</Application>
  <PresentationFormat>Широкоэкранный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Тема Office</vt:lpstr>
      <vt:lpstr>Диагностика бизнес-процессов  как инструмент совершенствования деятельности организации</vt:lpstr>
      <vt:lpstr>ПОЧЕМУ НЕОБХОДИМО ОБРАЩАТЬ ВНИМАНИЕ НА Бизнес-процессы?</vt:lpstr>
      <vt:lpstr>ПОСТОЯННОЕ И НЕПРЕРЫВНОЕ ПОВЫШЕНИЕ ЭФФЕКТИВНОСТИ ПРОЦЕССОВ – ИНСТРУМЕНТ РАЗВИТИЯ ЭКОНОМИКИ</vt:lpstr>
      <vt:lpstr>ПРЕМИЯ ПРАВИТЕЛЬСТВА РФ В ОБЛАСТИ КАЧЕСТВА</vt:lpstr>
      <vt:lpstr>ТОП-5 ОТРАСЛЕЙ ПО КОЛИЧЕСТВУ ЗАЯВОК  В 2021 году</vt:lpstr>
      <vt:lpstr>УЧАСТНИКИ КОНКУРСА ОТ ЛЕГКОЙ ПРОМЫШЛЕННОСТИ ЗА ВСЮ ИСТОРИЮ</vt:lpstr>
      <vt:lpstr>ДИНАМИКА УЧАСТИЯ ПРЕДПРИЯТИЙ ЛЕГКОЙ ПРОМЫШЛЕННОСТИ В КОНКУРСЕ ЗА 2016-2021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Трегубова Софья Александровна</dc:creator>
  <cp:lastModifiedBy>Горюнов Игорь Владимирович</cp:lastModifiedBy>
  <cp:revision>3</cp:revision>
  <dcterms:created xsi:type="dcterms:W3CDTF">2021-09-01T11:17:02Z</dcterms:created>
  <dcterms:modified xsi:type="dcterms:W3CDTF">2021-11-06T19:32:52Z</dcterms:modified>
</cp:coreProperties>
</file>